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0"/>
  </p:notesMasterIdLst>
  <p:sldIdLst>
    <p:sldId id="256" r:id="rId2"/>
    <p:sldId id="355" r:id="rId3"/>
    <p:sldId id="258" r:id="rId4"/>
    <p:sldId id="328" r:id="rId5"/>
    <p:sldId id="260" r:id="rId6"/>
    <p:sldId id="261" r:id="rId7"/>
    <p:sldId id="356" r:id="rId8"/>
    <p:sldId id="348" r:id="rId9"/>
    <p:sldId id="349" r:id="rId10"/>
    <p:sldId id="265" r:id="rId11"/>
    <p:sldId id="266" r:id="rId12"/>
    <p:sldId id="357" r:id="rId13"/>
    <p:sldId id="359" r:id="rId14"/>
    <p:sldId id="345" r:id="rId15"/>
    <p:sldId id="268" r:id="rId16"/>
    <p:sldId id="269" r:id="rId17"/>
    <p:sldId id="270" r:id="rId18"/>
    <p:sldId id="271" r:id="rId19"/>
    <p:sldId id="272" r:id="rId20"/>
    <p:sldId id="273" r:id="rId21"/>
    <p:sldId id="274" r:id="rId22"/>
    <p:sldId id="334" r:id="rId23"/>
    <p:sldId id="275" r:id="rId24"/>
    <p:sldId id="321" r:id="rId25"/>
    <p:sldId id="276" r:id="rId26"/>
    <p:sldId id="352" r:id="rId27"/>
    <p:sldId id="353" r:id="rId28"/>
    <p:sldId id="354" r:id="rId29"/>
    <p:sldId id="299" r:id="rId30"/>
    <p:sldId id="300" r:id="rId31"/>
    <p:sldId id="301" r:id="rId32"/>
    <p:sldId id="339" r:id="rId33"/>
    <p:sldId id="340" r:id="rId34"/>
    <p:sldId id="341" r:id="rId35"/>
    <p:sldId id="342" r:id="rId36"/>
    <p:sldId id="335" r:id="rId37"/>
    <p:sldId id="336" r:id="rId38"/>
    <p:sldId id="337" r:id="rId39"/>
    <p:sldId id="338" r:id="rId40"/>
    <p:sldId id="343" r:id="rId41"/>
    <p:sldId id="344" r:id="rId42"/>
    <p:sldId id="312" r:id="rId43"/>
    <p:sldId id="314" r:id="rId44"/>
    <p:sldId id="315" r:id="rId45"/>
    <p:sldId id="316" r:id="rId46"/>
    <p:sldId id="360" r:id="rId47"/>
    <p:sldId id="317" r:id="rId48"/>
    <p:sldId id="319"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3" autoAdjust="0"/>
    <p:restoredTop sz="92601" autoAdjust="0"/>
  </p:normalViewPr>
  <p:slideViewPr>
    <p:cSldViewPr snapToGrid="0" snapToObjects="1">
      <p:cViewPr varScale="1">
        <p:scale>
          <a:sx n="120" d="100"/>
          <a:sy n="120" d="100"/>
        </p:scale>
        <p:origin x="176" y="8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75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25302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128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27</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28</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29</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48</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1792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5929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en-US"/>
              <a:t>Click to edit Master title style</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en-US"/>
              <a:t>Edit Master text styles</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en-US"/>
              <a:t>Click to edit Master title style</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en-US"/>
              <a:t>Click to edit Master subtitle style</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en-US"/>
              <a:t>Click to edit Master title style</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28.png"/><Relationship Id="rId21" Type="http://schemas.openxmlformats.org/officeDocument/2006/relationships/image" Target="../media/image83.png"/><Relationship Id="rId34" Type="http://schemas.openxmlformats.org/officeDocument/2006/relationships/image" Target="../media/image23.png"/><Relationship Id="rId42" Type="http://schemas.openxmlformats.org/officeDocument/2006/relationships/image" Target="../media/image31.png"/><Relationship Id="rId47" Type="http://schemas.openxmlformats.org/officeDocument/2006/relationships/image" Target="../media/image36.png"/><Relationship Id="rId50" Type="http://schemas.openxmlformats.org/officeDocument/2006/relationships/image" Target="../media/image94.png"/><Relationship Id="rId55" Type="http://schemas.openxmlformats.org/officeDocument/2006/relationships/image" Target="../media/image99.png"/><Relationship Id="rId7" Type="http://schemas.openxmlformats.org/officeDocument/2006/relationships/image" Target="../media/image69.png"/><Relationship Id="rId2" Type="http://schemas.openxmlformats.org/officeDocument/2006/relationships/notesSlide" Target="../notesSlides/notesSlide12.xml"/><Relationship Id="rId16" Type="http://schemas.openxmlformats.org/officeDocument/2006/relationships/image" Target="../media/image78.png"/><Relationship Id="rId29" Type="http://schemas.openxmlformats.org/officeDocument/2006/relationships/image" Target="../media/image91.png"/><Relationship Id="rId11" Type="http://schemas.openxmlformats.org/officeDocument/2006/relationships/image" Target="../media/image73.jpg"/><Relationship Id="rId24" Type="http://schemas.openxmlformats.org/officeDocument/2006/relationships/image" Target="../media/image86.png"/><Relationship Id="rId32" Type="http://schemas.openxmlformats.org/officeDocument/2006/relationships/image" Target="../media/image21.png"/><Relationship Id="rId37" Type="http://schemas.openxmlformats.org/officeDocument/2006/relationships/image" Target="../media/image26.png"/><Relationship Id="rId40" Type="http://schemas.openxmlformats.org/officeDocument/2006/relationships/image" Target="../media/image29.png"/><Relationship Id="rId45" Type="http://schemas.openxmlformats.org/officeDocument/2006/relationships/image" Target="../media/image34.png"/><Relationship Id="rId53" Type="http://schemas.openxmlformats.org/officeDocument/2006/relationships/image" Target="../media/image97.png"/><Relationship Id="rId58" Type="http://schemas.openxmlformats.org/officeDocument/2006/relationships/image" Target="../media/image38.png"/><Relationship Id="rId5" Type="http://schemas.openxmlformats.org/officeDocument/2006/relationships/image" Target="../media/image67.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image" Target="../media/image37.png"/><Relationship Id="rId56" Type="http://schemas.openxmlformats.org/officeDocument/2006/relationships/image" Target="../media/image100.png"/><Relationship Id="rId8" Type="http://schemas.openxmlformats.org/officeDocument/2006/relationships/image" Target="../media/image70.png"/><Relationship Id="rId51" Type="http://schemas.openxmlformats.org/officeDocument/2006/relationships/image" Target="../media/image95.png"/><Relationship Id="rId3" Type="http://schemas.openxmlformats.org/officeDocument/2006/relationships/image" Target="../media/image65.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22.png"/><Relationship Id="rId38" Type="http://schemas.openxmlformats.org/officeDocument/2006/relationships/image" Target="../media/image27.png"/><Relationship Id="rId46" Type="http://schemas.openxmlformats.org/officeDocument/2006/relationships/image" Target="../media/image35.png"/><Relationship Id="rId20" Type="http://schemas.openxmlformats.org/officeDocument/2006/relationships/image" Target="../media/image82.png"/><Relationship Id="rId41" Type="http://schemas.openxmlformats.org/officeDocument/2006/relationships/image" Target="../media/image30.jpg"/><Relationship Id="rId54"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68.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jpg"/><Relationship Id="rId36" Type="http://schemas.openxmlformats.org/officeDocument/2006/relationships/image" Target="../media/image25.png"/><Relationship Id="rId49" Type="http://schemas.openxmlformats.org/officeDocument/2006/relationships/image" Target="../media/image93.png"/><Relationship Id="rId57" Type="http://schemas.openxmlformats.org/officeDocument/2006/relationships/image" Target="../media/image101.png"/><Relationship Id="rId10" Type="http://schemas.openxmlformats.org/officeDocument/2006/relationships/image" Target="../media/image72.png"/><Relationship Id="rId31" Type="http://schemas.openxmlformats.org/officeDocument/2006/relationships/image" Target="../media/image20.png"/><Relationship Id="rId44" Type="http://schemas.openxmlformats.org/officeDocument/2006/relationships/image" Target="../media/image33.png"/><Relationship Id="rId52" Type="http://schemas.openxmlformats.org/officeDocument/2006/relationships/image" Target="../media/image96.png"/></Relationships>
</file>

<file path=ppt/slides/_rels/slide13.xml.rels><?xml version="1.0" encoding="UTF-8" standalone="yes"?>
<Relationships xmlns="http://schemas.openxmlformats.org/package/2006/relationships"><Relationship Id="rId26" Type="http://schemas.openxmlformats.org/officeDocument/2006/relationships/image" Target="../media/image125.png"/><Relationship Id="rId117" Type="http://schemas.openxmlformats.org/officeDocument/2006/relationships/image" Target="../media/image211.png"/><Relationship Id="rId21" Type="http://schemas.openxmlformats.org/officeDocument/2006/relationships/image" Target="../media/image120.png"/><Relationship Id="rId42" Type="http://schemas.openxmlformats.org/officeDocument/2006/relationships/image" Target="../media/image141.png"/><Relationship Id="rId47" Type="http://schemas.openxmlformats.org/officeDocument/2006/relationships/image" Target="../media/image146.png"/><Relationship Id="rId63" Type="http://schemas.openxmlformats.org/officeDocument/2006/relationships/image" Target="../media/image161.png"/><Relationship Id="rId68" Type="http://schemas.openxmlformats.org/officeDocument/2006/relationships/image" Target="../media/image164.png"/><Relationship Id="rId84" Type="http://schemas.openxmlformats.org/officeDocument/2006/relationships/image" Target="../media/image180.png"/><Relationship Id="rId89" Type="http://schemas.openxmlformats.org/officeDocument/2006/relationships/image" Target="../media/image185.png"/><Relationship Id="rId112" Type="http://schemas.openxmlformats.org/officeDocument/2006/relationships/image" Target="../media/image207.png"/><Relationship Id="rId16" Type="http://schemas.openxmlformats.org/officeDocument/2006/relationships/image" Target="../media/image115.png"/><Relationship Id="rId107" Type="http://schemas.openxmlformats.org/officeDocument/2006/relationships/image" Target="../media/image202.png"/><Relationship Id="rId11" Type="http://schemas.openxmlformats.org/officeDocument/2006/relationships/image" Target="../media/image110.png"/><Relationship Id="rId32" Type="http://schemas.openxmlformats.org/officeDocument/2006/relationships/image" Target="../media/image131.png"/><Relationship Id="rId37" Type="http://schemas.openxmlformats.org/officeDocument/2006/relationships/image" Target="../media/image136.png"/><Relationship Id="rId53" Type="http://schemas.openxmlformats.org/officeDocument/2006/relationships/image" Target="../media/image152.png"/><Relationship Id="rId58" Type="http://schemas.openxmlformats.org/officeDocument/2006/relationships/image" Target="../media/image157.png"/><Relationship Id="rId74" Type="http://schemas.openxmlformats.org/officeDocument/2006/relationships/image" Target="../media/image170.png"/><Relationship Id="rId79" Type="http://schemas.openxmlformats.org/officeDocument/2006/relationships/image" Target="../media/image175.jpg"/><Relationship Id="rId102" Type="http://schemas.openxmlformats.org/officeDocument/2006/relationships/image" Target="../media/image197.png"/><Relationship Id="rId5" Type="http://schemas.openxmlformats.org/officeDocument/2006/relationships/image" Target="../media/image104.png"/><Relationship Id="rId90" Type="http://schemas.openxmlformats.org/officeDocument/2006/relationships/image" Target="../media/image186.png"/><Relationship Id="rId95" Type="http://schemas.openxmlformats.org/officeDocument/2006/relationships/image" Target="../media/image88.png"/><Relationship Id="rId22" Type="http://schemas.openxmlformats.org/officeDocument/2006/relationships/image" Target="../media/image121.png"/><Relationship Id="rId27" Type="http://schemas.openxmlformats.org/officeDocument/2006/relationships/image" Target="../media/image126.png"/><Relationship Id="rId43" Type="http://schemas.openxmlformats.org/officeDocument/2006/relationships/image" Target="../media/image142.png"/><Relationship Id="rId48" Type="http://schemas.openxmlformats.org/officeDocument/2006/relationships/image" Target="../media/image147.png"/><Relationship Id="rId64" Type="http://schemas.openxmlformats.org/officeDocument/2006/relationships/image" Target="../media/image80.png"/><Relationship Id="rId69" Type="http://schemas.openxmlformats.org/officeDocument/2006/relationships/image" Target="../media/image165.png"/><Relationship Id="rId113" Type="http://schemas.openxmlformats.org/officeDocument/2006/relationships/image" Target="../media/image208.png"/><Relationship Id="rId118" Type="http://schemas.openxmlformats.org/officeDocument/2006/relationships/image" Target="../media/image212.png"/><Relationship Id="rId80" Type="http://schemas.openxmlformats.org/officeDocument/2006/relationships/image" Target="../media/image176.png"/><Relationship Id="rId85" Type="http://schemas.openxmlformats.org/officeDocument/2006/relationships/image" Target="../media/image181.png"/><Relationship Id="rId12" Type="http://schemas.openxmlformats.org/officeDocument/2006/relationships/image" Target="../media/image111.png"/><Relationship Id="rId17" Type="http://schemas.openxmlformats.org/officeDocument/2006/relationships/image" Target="../media/image116.png"/><Relationship Id="rId33" Type="http://schemas.openxmlformats.org/officeDocument/2006/relationships/image" Target="../media/image132.png"/><Relationship Id="rId38" Type="http://schemas.openxmlformats.org/officeDocument/2006/relationships/image" Target="../media/image137.png"/><Relationship Id="rId59" Type="http://schemas.openxmlformats.org/officeDocument/2006/relationships/image" Target="../media/image158.png"/><Relationship Id="rId103" Type="http://schemas.openxmlformats.org/officeDocument/2006/relationships/image" Target="../media/image198.png"/><Relationship Id="rId108" Type="http://schemas.openxmlformats.org/officeDocument/2006/relationships/image" Target="../media/image203.png"/><Relationship Id="rId54" Type="http://schemas.openxmlformats.org/officeDocument/2006/relationships/image" Target="../media/image153.png"/><Relationship Id="rId70" Type="http://schemas.openxmlformats.org/officeDocument/2006/relationships/image" Target="../media/image166.jpg"/><Relationship Id="rId75" Type="http://schemas.openxmlformats.org/officeDocument/2006/relationships/image" Target="../media/image171.png"/><Relationship Id="rId91" Type="http://schemas.openxmlformats.org/officeDocument/2006/relationships/image" Target="../media/image187.png"/><Relationship Id="rId96"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05.png"/><Relationship Id="rId23" Type="http://schemas.openxmlformats.org/officeDocument/2006/relationships/image" Target="../media/image122.png"/><Relationship Id="rId28" Type="http://schemas.openxmlformats.org/officeDocument/2006/relationships/image" Target="../media/image127.png"/><Relationship Id="rId49" Type="http://schemas.openxmlformats.org/officeDocument/2006/relationships/image" Target="../media/image148.png"/><Relationship Id="rId114" Type="http://schemas.openxmlformats.org/officeDocument/2006/relationships/image" Target="../media/image79.png"/><Relationship Id="rId119" Type="http://schemas.openxmlformats.org/officeDocument/2006/relationships/image" Target="../media/image213.png"/><Relationship Id="rId44" Type="http://schemas.openxmlformats.org/officeDocument/2006/relationships/image" Target="../media/image143.png"/><Relationship Id="rId60" Type="http://schemas.openxmlformats.org/officeDocument/2006/relationships/image" Target="../media/image159.png"/><Relationship Id="rId65" Type="http://schemas.openxmlformats.org/officeDocument/2006/relationships/image" Target="../media/image162.png"/><Relationship Id="rId81" Type="http://schemas.openxmlformats.org/officeDocument/2006/relationships/image" Target="../media/image177.png"/><Relationship Id="rId86" Type="http://schemas.openxmlformats.org/officeDocument/2006/relationships/image" Target="../media/image182.png"/><Relationship Id="rId4" Type="http://schemas.openxmlformats.org/officeDocument/2006/relationships/image" Target="../media/image103.png"/><Relationship Id="rId9" Type="http://schemas.openxmlformats.org/officeDocument/2006/relationships/image" Target="../media/image108.png"/><Relationship Id="rId13" Type="http://schemas.openxmlformats.org/officeDocument/2006/relationships/image" Target="../media/image112.png"/><Relationship Id="rId18" Type="http://schemas.openxmlformats.org/officeDocument/2006/relationships/image" Target="../media/image117.png"/><Relationship Id="rId39" Type="http://schemas.openxmlformats.org/officeDocument/2006/relationships/image" Target="../media/image138.png"/><Relationship Id="rId109" Type="http://schemas.openxmlformats.org/officeDocument/2006/relationships/image" Target="../media/image204.png"/><Relationship Id="rId34" Type="http://schemas.openxmlformats.org/officeDocument/2006/relationships/image" Target="../media/image133.png"/><Relationship Id="rId50" Type="http://schemas.openxmlformats.org/officeDocument/2006/relationships/image" Target="../media/image149.png"/><Relationship Id="rId55" Type="http://schemas.openxmlformats.org/officeDocument/2006/relationships/image" Target="../media/image154.png"/><Relationship Id="rId76" Type="http://schemas.openxmlformats.org/officeDocument/2006/relationships/image" Target="../media/image172.jpg"/><Relationship Id="rId97" Type="http://schemas.openxmlformats.org/officeDocument/2006/relationships/image" Target="../media/image192.png"/><Relationship Id="rId104" Type="http://schemas.openxmlformats.org/officeDocument/2006/relationships/image" Target="../media/image199.png"/><Relationship Id="rId120" Type="http://schemas.openxmlformats.org/officeDocument/2006/relationships/image" Target="../media/image214.png"/><Relationship Id="rId7" Type="http://schemas.openxmlformats.org/officeDocument/2006/relationships/image" Target="../media/image106.png"/><Relationship Id="rId71" Type="http://schemas.openxmlformats.org/officeDocument/2006/relationships/image" Target="../media/image167.jpg"/><Relationship Id="rId92" Type="http://schemas.openxmlformats.org/officeDocument/2006/relationships/image" Target="../media/image188.png"/><Relationship Id="rId2" Type="http://schemas.openxmlformats.org/officeDocument/2006/relationships/notesSlide" Target="../notesSlides/notesSlide13.xml"/><Relationship Id="rId29" Type="http://schemas.openxmlformats.org/officeDocument/2006/relationships/image" Target="../media/image128.png"/><Relationship Id="rId24" Type="http://schemas.openxmlformats.org/officeDocument/2006/relationships/image" Target="../media/image123.png"/><Relationship Id="rId40" Type="http://schemas.openxmlformats.org/officeDocument/2006/relationships/image" Target="../media/image139.png"/><Relationship Id="rId45" Type="http://schemas.openxmlformats.org/officeDocument/2006/relationships/image" Target="../media/image144.png"/><Relationship Id="rId66" Type="http://schemas.openxmlformats.org/officeDocument/2006/relationships/image" Target="../media/image163.png"/><Relationship Id="rId87" Type="http://schemas.openxmlformats.org/officeDocument/2006/relationships/image" Target="../media/image183.png"/><Relationship Id="rId110" Type="http://schemas.openxmlformats.org/officeDocument/2006/relationships/image" Target="../media/image205.png"/><Relationship Id="rId115" Type="http://schemas.openxmlformats.org/officeDocument/2006/relationships/image" Target="../media/image209.png"/><Relationship Id="rId61" Type="http://schemas.openxmlformats.org/officeDocument/2006/relationships/image" Target="../media/image83.png"/><Relationship Id="rId82" Type="http://schemas.openxmlformats.org/officeDocument/2006/relationships/image" Target="../media/image178.png"/><Relationship Id="rId19" Type="http://schemas.openxmlformats.org/officeDocument/2006/relationships/image" Target="../media/image118.png"/><Relationship Id="rId14" Type="http://schemas.openxmlformats.org/officeDocument/2006/relationships/image" Target="../media/image113.png"/><Relationship Id="rId30" Type="http://schemas.openxmlformats.org/officeDocument/2006/relationships/image" Target="../media/image129.png"/><Relationship Id="rId35" Type="http://schemas.openxmlformats.org/officeDocument/2006/relationships/image" Target="../media/image134.png"/><Relationship Id="rId56" Type="http://schemas.openxmlformats.org/officeDocument/2006/relationships/image" Target="../media/image155.png"/><Relationship Id="rId77" Type="http://schemas.openxmlformats.org/officeDocument/2006/relationships/image" Target="../media/image173.jpg"/><Relationship Id="rId100" Type="http://schemas.openxmlformats.org/officeDocument/2006/relationships/image" Target="../media/image195.png"/><Relationship Id="rId105" Type="http://schemas.openxmlformats.org/officeDocument/2006/relationships/image" Target="../media/image200.png"/><Relationship Id="rId8" Type="http://schemas.openxmlformats.org/officeDocument/2006/relationships/image" Target="../media/image107.png"/><Relationship Id="rId51" Type="http://schemas.openxmlformats.org/officeDocument/2006/relationships/image" Target="../media/image150.jpg"/><Relationship Id="rId72" Type="http://schemas.openxmlformats.org/officeDocument/2006/relationships/image" Target="../media/image168.png"/><Relationship Id="rId93" Type="http://schemas.openxmlformats.org/officeDocument/2006/relationships/image" Target="../media/image189.png"/><Relationship Id="rId98" Type="http://schemas.openxmlformats.org/officeDocument/2006/relationships/image" Target="../media/image193.png"/><Relationship Id="rId121" Type="http://schemas.openxmlformats.org/officeDocument/2006/relationships/image" Target="../media/image215.png"/><Relationship Id="rId3" Type="http://schemas.openxmlformats.org/officeDocument/2006/relationships/image" Target="../media/image102.png"/><Relationship Id="rId25" Type="http://schemas.openxmlformats.org/officeDocument/2006/relationships/image" Target="../media/image124.png"/><Relationship Id="rId46" Type="http://schemas.openxmlformats.org/officeDocument/2006/relationships/image" Target="../media/image145.png"/><Relationship Id="rId67" Type="http://schemas.openxmlformats.org/officeDocument/2006/relationships/image" Target="../media/image84.png"/><Relationship Id="rId116" Type="http://schemas.openxmlformats.org/officeDocument/2006/relationships/image" Target="../media/image210.jpg"/><Relationship Id="rId20" Type="http://schemas.openxmlformats.org/officeDocument/2006/relationships/image" Target="../media/image119.png"/><Relationship Id="rId41" Type="http://schemas.openxmlformats.org/officeDocument/2006/relationships/image" Target="../media/image140.png"/><Relationship Id="rId62" Type="http://schemas.openxmlformats.org/officeDocument/2006/relationships/image" Target="../media/image160.png"/><Relationship Id="rId83" Type="http://schemas.openxmlformats.org/officeDocument/2006/relationships/image" Target="../media/image179.png"/><Relationship Id="rId88" Type="http://schemas.openxmlformats.org/officeDocument/2006/relationships/image" Target="../media/image184.png"/><Relationship Id="rId111" Type="http://schemas.openxmlformats.org/officeDocument/2006/relationships/image" Target="../media/image206.png"/><Relationship Id="rId15" Type="http://schemas.openxmlformats.org/officeDocument/2006/relationships/image" Target="../media/image114.png"/><Relationship Id="rId36" Type="http://schemas.openxmlformats.org/officeDocument/2006/relationships/image" Target="../media/image135.png"/><Relationship Id="rId57" Type="http://schemas.openxmlformats.org/officeDocument/2006/relationships/image" Target="../media/image156.png"/><Relationship Id="rId106" Type="http://schemas.openxmlformats.org/officeDocument/2006/relationships/image" Target="../media/image201.png"/><Relationship Id="rId10" Type="http://schemas.openxmlformats.org/officeDocument/2006/relationships/image" Target="../media/image109.png"/><Relationship Id="rId31" Type="http://schemas.openxmlformats.org/officeDocument/2006/relationships/image" Target="../media/image130.png"/><Relationship Id="rId52" Type="http://schemas.openxmlformats.org/officeDocument/2006/relationships/image" Target="../media/image151.png"/><Relationship Id="rId73" Type="http://schemas.openxmlformats.org/officeDocument/2006/relationships/image" Target="../media/image169.jpg"/><Relationship Id="rId78" Type="http://schemas.openxmlformats.org/officeDocument/2006/relationships/image" Target="../media/image174.png"/><Relationship Id="rId94" Type="http://schemas.openxmlformats.org/officeDocument/2006/relationships/image" Target="../media/image190.png"/><Relationship Id="rId99" Type="http://schemas.openxmlformats.org/officeDocument/2006/relationships/image" Target="../media/image194.jpg"/><Relationship Id="rId101" Type="http://schemas.openxmlformats.org/officeDocument/2006/relationships/image" Target="../media/image196.png"/></Relationships>
</file>

<file path=ppt/slides/_rels/slide14.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3.png"/><Relationship Id="rId18" Type="http://schemas.openxmlformats.org/officeDocument/2006/relationships/image" Target="../media/image228.png"/><Relationship Id="rId3" Type="http://schemas.openxmlformats.org/officeDocument/2006/relationships/image" Target="../media/image216.png"/><Relationship Id="rId21" Type="http://schemas.openxmlformats.org/officeDocument/2006/relationships/image" Target="../media/image37.png"/><Relationship Id="rId7" Type="http://schemas.openxmlformats.org/officeDocument/2006/relationships/image" Target="../media/image219.png"/><Relationship Id="rId12" Type="http://schemas.openxmlformats.org/officeDocument/2006/relationships/image" Target="../media/image222.png"/><Relationship Id="rId17" Type="http://schemas.openxmlformats.org/officeDocument/2006/relationships/image" Target="../media/image227.jpeg"/><Relationship Id="rId2" Type="http://schemas.openxmlformats.org/officeDocument/2006/relationships/notesSlide" Target="../notesSlides/notesSlide14.xml"/><Relationship Id="rId16" Type="http://schemas.openxmlformats.org/officeDocument/2006/relationships/image" Target="../media/image226.png"/><Relationship Id="rId20" Type="http://schemas.openxmlformats.org/officeDocument/2006/relationships/image" Target="../media/image230.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21.png"/><Relationship Id="rId24" Type="http://schemas.openxmlformats.org/officeDocument/2006/relationships/image" Target="../media/image231.png"/><Relationship Id="rId5" Type="http://schemas.openxmlformats.org/officeDocument/2006/relationships/image" Target="../media/image218.png"/><Relationship Id="rId15" Type="http://schemas.openxmlformats.org/officeDocument/2006/relationships/image" Target="../media/image225.png"/><Relationship Id="rId23" Type="http://schemas.openxmlformats.org/officeDocument/2006/relationships/image" Target="../media/image194.jpg"/><Relationship Id="rId10" Type="http://schemas.openxmlformats.org/officeDocument/2006/relationships/image" Target="../media/image146.png"/><Relationship Id="rId19" Type="http://schemas.openxmlformats.org/officeDocument/2006/relationships/image" Target="../media/image229.png"/><Relationship Id="rId4" Type="http://schemas.openxmlformats.org/officeDocument/2006/relationships/image" Target="../media/image217.png"/><Relationship Id="rId9" Type="http://schemas.openxmlformats.org/officeDocument/2006/relationships/image" Target="../media/image196.png"/><Relationship Id="rId14" Type="http://schemas.openxmlformats.org/officeDocument/2006/relationships/image" Target="../media/image224.png"/><Relationship Id="rId22" Type="http://schemas.openxmlformats.org/officeDocument/2006/relationships/image" Target="../media/image9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jp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cncf.io/certification/training/"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7" Type="http://schemas.openxmlformats.org/officeDocument/2006/relationships/image" Target="../media/image2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hyperlink" Target="http://events.linuxfoundation.org/events/kubecon-and-cloudnativecon-north-america/sponsors/2018sponsorship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61.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44.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jpg"/><Relationship Id="rId9"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61.png"/><Relationship Id="rId4" Type="http://schemas.openxmlformats.org/officeDocument/2006/relationships/image" Target="../media/image245.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hyperlink" Target="https://github.com/cncf/presentations" TargetMode="External"/><Relationship Id="rId4" Type="http://schemas.openxmlformats.org/officeDocument/2006/relationships/hyperlink" Target="https://twitter.com/dankohn1"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github.com/cncf/dem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cncf.io/blog/2017/06/05/30-highest-velocity-open-source-proje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a:solidFill>
                  <a:srgbClr val="446CA9"/>
                </a:solidFill>
              </a:rPr>
              <a:t>执行董事</a:t>
            </a:r>
            <a:r>
              <a:rPr lang="en-US" dirty="0">
                <a:solidFill>
                  <a:srgbClr val="446CA9"/>
                </a:solidFill>
              </a:rPr>
              <a:t>, </a:t>
            </a:r>
            <a:endParaRPr lang="zh-CN" altLang="en-US" dirty="0">
              <a:solidFill>
                <a:srgbClr val="446CA9"/>
              </a:solidFill>
            </a:endParaRPr>
          </a:p>
          <a:p>
            <a:pPr lvl="0" rtl="0">
              <a:spcBef>
                <a:spcPts val="0"/>
              </a:spcBef>
              <a:buClr>
                <a:srgbClr val="446CA9"/>
              </a:buClr>
              <a:buSzPct val="25000"/>
              <a:buFont typeface="Arial"/>
              <a:buNone/>
            </a:pP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a:solidFill>
                  <a:srgbClr val="446CA9"/>
                </a:solidFill>
              </a:rPr>
              <a:t>下载本演示文稿，请登录</a:t>
            </a:r>
            <a:r>
              <a:rPr lang="en-US" dirty="0">
                <a:solidFill>
                  <a:srgbClr val="446CA9"/>
                </a:solidFill>
              </a:rPr>
              <a:t>:</a:t>
            </a: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欢迎加入</a:t>
            </a:r>
            <a:r>
              <a:rPr lang="en-US" sz="2775" b="0" i="0" u="none" strike="noStrike" cap="none" dirty="0">
                <a:solidFill>
                  <a:srgbClr val="446CA9"/>
                </a:solidFill>
                <a:latin typeface="Century Gothic"/>
                <a:ea typeface="Century Gothic"/>
                <a:cs typeface="Century Gothic"/>
                <a:sym typeface="Century Gothic"/>
              </a:rPr>
              <a:t>CNCF</a:t>
            </a: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18" name="Shape 418" descr="C1_Core_NG_RGB_R-01.png"/>
          <p:cNvPicPr preferRelativeResize="0"/>
          <p:nvPr/>
        </p:nvPicPr>
        <p:blipFill rotWithShape="1">
          <a:blip r:embed="rId3">
            <a:alphaModFix/>
          </a:blip>
          <a:srcRect l="23393" t="38182" r="22741" b="35997"/>
          <a:stretch/>
        </p:blipFill>
        <p:spPr>
          <a:xfrm>
            <a:off x="1165595" y="3675446"/>
            <a:ext cx="775800" cy="287400"/>
          </a:xfrm>
          <a:prstGeom prst="rect">
            <a:avLst/>
          </a:prstGeom>
          <a:noFill/>
          <a:ln>
            <a:noFill/>
          </a:ln>
        </p:spPr>
      </p:pic>
      <p:sp>
        <p:nvSpPr>
          <p:cNvPr id="419" name="Shape 419"/>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420" name="Shape 420"/>
          <p:cNvPicPr preferRelativeResize="0"/>
          <p:nvPr/>
        </p:nvPicPr>
        <p:blipFill rotWithShape="1">
          <a:blip r:embed="rId4">
            <a:alphaModFix/>
          </a:blip>
          <a:srcRect/>
          <a:stretch/>
        </p:blipFill>
        <p:spPr>
          <a:xfrm>
            <a:off x="4231316" y="2748248"/>
            <a:ext cx="666300" cy="408600"/>
          </a:xfrm>
          <a:prstGeom prst="rect">
            <a:avLst/>
          </a:prstGeom>
          <a:noFill/>
          <a:ln>
            <a:noFill/>
          </a:ln>
        </p:spPr>
      </p:pic>
      <p:pic>
        <p:nvPicPr>
          <p:cNvPr id="421" name="Shape 421"/>
          <p:cNvPicPr preferRelativeResize="0"/>
          <p:nvPr/>
        </p:nvPicPr>
        <p:blipFill rotWithShape="1">
          <a:blip r:embed="rId5">
            <a:alphaModFix/>
          </a:blip>
          <a:srcRect/>
          <a:stretch/>
        </p:blipFill>
        <p:spPr>
          <a:xfrm>
            <a:off x="8192880" y="3628638"/>
            <a:ext cx="793800" cy="455700"/>
          </a:xfrm>
          <a:prstGeom prst="rect">
            <a:avLst/>
          </a:prstGeom>
          <a:noFill/>
          <a:ln>
            <a:noFill/>
          </a:ln>
        </p:spPr>
      </p:pic>
      <p:pic>
        <p:nvPicPr>
          <p:cNvPr id="422" name="Shape 422"/>
          <p:cNvPicPr preferRelativeResize="0"/>
          <p:nvPr/>
        </p:nvPicPr>
        <p:blipFill rotWithShape="1">
          <a:blip r:embed="rId6">
            <a:alphaModFix/>
          </a:blip>
          <a:srcRect/>
          <a:stretch/>
        </p:blipFill>
        <p:spPr>
          <a:xfrm>
            <a:off x="2088974" y="3660596"/>
            <a:ext cx="516600" cy="317100"/>
          </a:xfrm>
          <a:prstGeom prst="rect">
            <a:avLst/>
          </a:prstGeom>
          <a:noFill/>
          <a:ln>
            <a:noFill/>
          </a:ln>
        </p:spPr>
      </p:pic>
      <p:pic>
        <p:nvPicPr>
          <p:cNvPr id="423" name="Shape 423"/>
          <p:cNvPicPr preferRelativeResize="0"/>
          <p:nvPr/>
        </p:nvPicPr>
        <p:blipFill rotWithShape="1">
          <a:blip r:embed="rId7">
            <a:alphaModFix/>
          </a:blip>
          <a:srcRect/>
          <a:stretch/>
        </p:blipFill>
        <p:spPr>
          <a:xfrm>
            <a:off x="623763" y="3996740"/>
            <a:ext cx="541800" cy="332100"/>
          </a:xfrm>
          <a:prstGeom prst="rect">
            <a:avLst/>
          </a:prstGeom>
          <a:noFill/>
          <a:ln>
            <a:noFill/>
          </a:ln>
        </p:spPr>
      </p:pic>
      <p:pic>
        <p:nvPicPr>
          <p:cNvPr id="424" name="Shape 424"/>
          <p:cNvPicPr preferRelativeResize="0"/>
          <p:nvPr/>
        </p:nvPicPr>
        <p:blipFill rotWithShape="1">
          <a:blip r:embed="rId8">
            <a:alphaModFix/>
          </a:blip>
          <a:srcRect l="-4950" t="28476" r="4949" b="29547"/>
          <a:stretch/>
        </p:blipFill>
        <p:spPr>
          <a:xfrm>
            <a:off x="2295875" y="4063190"/>
            <a:ext cx="774300" cy="199200"/>
          </a:xfrm>
          <a:prstGeom prst="rect">
            <a:avLst/>
          </a:prstGeom>
          <a:noFill/>
          <a:ln>
            <a:noFill/>
          </a:ln>
        </p:spPr>
      </p:pic>
      <p:pic>
        <p:nvPicPr>
          <p:cNvPr id="425" name="Shape 425" descr="logo_ticketmaster-300x184.png"/>
          <p:cNvPicPr preferRelativeResize="0"/>
          <p:nvPr/>
        </p:nvPicPr>
        <p:blipFill rotWithShape="1">
          <a:blip r:embed="rId9">
            <a:alphaModFix/>
          </a:blip>
          <a:srcRect t="32739" b="33416"/>
          <a:stretch/>
        </p:blipFill>
        <p:spPr>
          <a:xfrm>
            <a:off x="4415799" y="4415075"/>
            <a:ext cx="533400" cy="110700"/>
          </a:xfrm>
          <a:prstGeom prst="rect">
            <a:avLst/>
          </a:prstGeom>
          <a:noFill/>
          <a:ln>
            <a:noFill/>
          </a:ln>
        </p:spPr>
      </p:pic>
      <p:pic>
        <p:nvPicPr>
          <p:cNvPr id="426" name="Shape 426"/>
          <p:cNvPicPr preferRelativeResize="0"/>
          <p:nvPr/>
        </p:nvPicPr>
        <p:blipFill rotWithShape="1">
          <a:blip r:embed="rId10">
            <a:alphaModFix/>
          </a:blip>
          <a:srcRect/>
          <a:stretch/>
        </p:blipFill>
        <p:spPr>
          <a:xfrm>
            <a:off x="3991666" y="3658901"/>
            <a:ext cx="245400" cy="139800"/>
          </a:xfrm>
          <a:prstGeom prst="rect">
            <a:avLst/>
          </a:prstGeom>
          <a:noFill/>
          <a:ln>
            <a:noFill/>
          </a:ln>
        </p:spPr>
      </p:pic>
      <p:pic>
        <p:nvPicPr>
          <p:cNvPr id="427" name="Shape 427" descr="suse_logo_color.jpg"/>
          <p:cNvPicPr preferRelativeResize="0"/>
          <p:nvPr/>
        </p:nvPicPr>
        <p:blipFill rotWithShape="1">
          <a:blip r:embed="rId11">
            <a:alphaModFix/>
          </a:blip>
          <a:srcRect/>
          <a:stretch/>
        </p:blipFill>
        <p:spPr>
          <a:xfrm>
            <a:off x="5868860" y="2787779"/>
            <a:ext cx="622800" cy="298800"/>
          </a:xfrm>
          <a:prstGeom prst="rect">
            <a:avLst/>
          </a:prstGeom>
          <a:noFill/>
          <a:ln>
            <a:noFill/>
          </a:ln>
        </p:spPr>
      </p:pic>
      <p:pic>
        <p:nvPicPr>
          <p:cNvPr id="428" name="Shape 428"/>
          <p:cNvPicPr preferRelativeResize="0"/>
          <p:nvPr/>
        </p:nvPicPr>
        <p:blipFill rotWithShape="1">
          <a:blip r:embed="rId12">
            <a:alphaModFix/>
          </a:blip>
          <a:srcRect/>
          <a:stretch/>
        </p:blipFill>
        <p:spPr>
          <a:xfrm>
            <a:off x="6621632" y="2703600"/>
            <a:ext cx="504000" cy="467100"/>
          </a:xfrm>
          <a:prstGeom prst="rect">
            <a:avLst/>
          </a:prstGeom>
          <a:noFill/>
          <a:ln>
            <a:noFill/>
          </a:ln>
        </p:spPr>
      </p:pic>
      <p:pic>
        <p:nvPicPr>
          <p:cNvPr id="429" name="Shape 429"/>
          <p:cNvPicPr preferRelativeResize="0"/>
          <p:nvPr/>
        </p:nvPicPr>
        <p:blipFill rotWithShape="1">
          <a:blip r:embed="rId13">
            <a:alphaModFix/>
          </a:blip>
          <a:srcRect/>
          <a:stretch/>
        </p:blipFill>
        <p:spPr>
          <a:xfrm>
            <a:off x="5019936" y="4429925"/>
            <a:ext cx="245400" cy="81000"/>
          </a:xfrm>
          <a:prstGeom prst="rect">
            <a:avLst/>
          </a:prstGeom>
          <a:noFill/>
          <a:ln>
            <a:noFill/>
          </a:ln>
        </p:spPr>
      </p:pic>
      <p:sp>
        <p:nvSpPr>
          <p:cNvPr id="430" name="Shape 4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12</a:t>
            </a:fld>
            <a:endParaRPr/>
          </a:p>
        </p:txBody>
      </p:sp>
      <p:sp>
        <p:nvSpPr>
          <p:cNvPr id="431" name="Shape 431"/>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zh-CN" altLang="en-US" dirty="0"/>
              <a:t>多家会员单位，数量不断增长</a:t>
            </a:r>
            <a:endParaRPr b="0" i="0" u="none" strike="noStrike" cap="none" dirty="0">
              <a:solidFill>
                <a:srgbClr val="FFFFFF"/>
              </a:solidFill>
              <a:latin typeface="Century Gothic"/>
              <a:ea typeface="Century Gothic"/>
              <a:cs typeface="Century Gothic"/>
              <a:sym typeface="Century Gothic"/>
            </a:endParaRPr>
          </a:p>
        </p:txBody>
      </p:sp>
      <p:sp>
        <p:nvSpPr>
          <p:cNvPr id="432" name="Shape 432"/>
          <p:cNvSpPr/>
          <p:nvPr/>
        </p:nvSpPr>
        <p:spPr>
          <a:xfrm>
            <a:off x="3786125" y="3316400"/>
            <a:ext cx="31221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3" name="Shape 433"/>
          <p:cNvSpPr txBox="1"/>
          <p:nvPr/>
        </p:nvSpPr>
        <p:spPr>
          <a:xfrm>
            <a:off x="4679838"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434" name="Shape 434"/>
          <p:cNvSpPr/>
          <p:nvPr/>
        </p:nvSpPr>
        <p:spPr>
          <a:xfrm>
            <a:off x="102750" y="23819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5" name="Shape 435"/>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436" name="Shape 436"/>
          <p:cNvSpPr/>
          <p:nvPr/>
        </p:nvSpPr>
        <p:spPr>
          <a:xfrm>
            <a:off x="114825" y="3316400"/>
            <a:ext cx="34416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7" name="Shape 437"/>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438" name="Shape 438"/>
          <p:cNvSpPr/>
          <p:nvPr/>
        </p:nvSpPr>
        <p:spPr>
          <a:xfrm>
            <a:off x="7125625" y="3313800"/>
            <a:ext cx="19587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9" name="Shape 439"/>
          <p:cNvSpPr txBox="1"/>
          <p:nvPr/>
        </p:nvSpPr>
        <p:spPr>
          <a:xfrm>
            <a:off x="73955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440" name="Shape 440"/>
          <p:cNvPicPr preferRelativeResize="0"/>
          <p:nvPr/>
        </p:nvPicPr>
        <p:blipFill>
          <a:blip r:embed="rId14">
            <a:alphaModFix/>
          </a:blip>
          <a:stretch>
            <a:fillRect/>
          </a:stretch>
        </p:blipFill>
        <p:spPr>
          <a:xfrm>
            <a:off x="6328585" y="3606269"/>
            <a:ext cx="399559" cy="245065"/>
          </a:xfrm>
          <a:prstGeom prst="rect">
            <a:avLst/>
          </a:prstGeom>
          <a:noFill/>
          <a:ln>
            <a:noFill/>
          </a:ln>
        </p:spPr>
      </p:pic>
      <p:pic>
        <p:nvPicPr>
          <p:cNvPr id="441" name="Shape 441"/>
          <p:cNvPicPr preferRelativeResize="0"/>
          <p:nvPr/>
        </p:nvPicPr>
        <p:blipFill>
          <a:blip r:embed="rId15">
            <a:alphaModFix/>
          </a:blip>
          <a:stretch>
            <a:fillRect/>
          </a:stretch>
        </p:blipFill>
        <p:spPr>
          <a:xfrm>
            <a:off x="7837920" y="4224900"/>
            <a:ext cx="528260" cy="495600"/>
          </a:xfrm>
          <a:prstGeom prst="rect">
            <a:avLst/>
          </a:prstGeom>
          <a:noFill/>
          <a:ln>
            <a:noFill/>
          </a:ln>
        </p:spPr>
      </p:pic>
      <p:pic>
        <p:nvPicPr>
          <p:cNvPr id="442" name="Shape 442"/>
          <p:cNvPicPr preferRelativeResize="0"/>
          <p:nvPr/>
        </p:nvPicPr>
        <p:blipFill>
          <a:blip r:embed="rId16">
            <a:alphaModFix/>
          </a:blip>
          <a:stretch>
            <a:fillRect/>
          </a:stretch>
        </p:blipFill>
        <p:spPr>
          <a:xfrm>
            <a:off x="7186025" y="3619156"/>
            <a:ext cx="794114" cy="454864"/>
          </a:xfrm>
          <a:prstGeom prst="rect">
            <a:avLst/>
          </a:prstGeom>
          <a:noFill/>
          <a:ln>
            <a:noFill/>
          </a:ln>
        </p:spPr>
      </p:pic>
      <p:pic>
        <p:nvPicPr>
          <p:cNvPr id="443" name="Shape 443"/>
          <p:cNvPicPr preferRelativeResize="0"/>
          <p:nvPr/>
        </p:nvPicPr>
        <p:blipFill>
          <a:blip r:embed="rId15">
            <a:alphaModFix/>
          </a:blip>
          <a:stretch>
            <a:fillRect/>
          </a:stretch>
        </p:blipFill>
        <p:spPr>
          <a:xfrm>
            <a:off x="3024887" y="4340330"/>
            <a:ext cx="312315" cy="312315"/>
          </a:xfrm>
          <a:prstGeom prst="rect">
            <a:avLst/>
          </a:prstGeom>
          <a:noFill/>
          <a:ln>
            <a:noFill/>
          </a:ln>
        </p:spPr>
      </p:pic>
      <p:pic>
        <p:nvPicPr>
          <p:cNvPr id="444" name="Shape 444"/>
          <p:cNvPicPr preferRelativeResize="0"/>
          <p:nvPr/>
        </p:nvPicPr>
        <p:blipFill rotWithShape="1">
          <a:blip r:embed="rId17">
            <a:alphaModFix/>
          </a:blip>
          <a:srcRect t="21771" b="23880"/>
          <a:stretch/>
        </p:blipFill>
        <p:spPr>
          <a:xfrm>
            <a:off x="294938" y="3698633"/>
            <a:ext cx="723078" cy="241026"/>
          </a:xfrm>
          <a:prstGeom prst="rect">
            <a:avLst/>
          </a:prstGeom>
          <a:noFill/>
          <a:ln>
            <a:noFill/>
          </a:ln>
        </p:spPr>
      </p:pic>
      <p:pic>
        <p:nvPicPr>
          <p:cNvPr id="445" name="Shape 445"/>
          <p:cNvPicPr preferRelativeResize="0"/>
          <p:nvPr/>
        </p:nvPicPr>
        <p:blipFill>
          <a:blip r:embed="rId18">
            <a:alphaModFix/>
          </a:blip>
          <a:stretch>
            <a:fillRect/>
          </a:stretch>
        </p:blipFill>
        <p:spPr>
          <a:xfrm>
            <a:off x="2753152" y="3701540"/>
            <a:ext cx="707465" cy="235212"/>
          </a:xfrm>
          <a:prstGeom prst="rect">
            <a:avLst/>
          </a:prstGeom>
          <a:noFill/>
          <a:ln>
            <a:noFill/>
          </a:ln>
        </p:spPr>
      </p:pic>
      <p:pic>
        <p:nvPicPr>
          <p:cNvPr id="446" name="Shape 446"/>
          <p:cNvPicPr preferRelativeResize="0"/>
          <p:nvPr/>
        </p:nvPicPr>
        <p:blipFill>
          <a:blip r:embed="rId19">
            <a:alphaModFix/>
          </a:blip>
          <a:stretch>
            <a:fillRect/>
          </a:stretch>
        </p:blipFill>
        <p:spPr>
          <a:xfrm>
            <a:off x="5436366" y="3590079"/>
            <a:ext cx="312315" cy="277444"/>
          </a:xfrm>
          <a:prstGeom prst="rect">
            <a:avLst/>
          </a:prstGeom>
          <a:noFill/>
          <a:ln>
            <a:noFill/>
          </a:ln>
        </p:spPr>
      </p:pic>
      <p:pic>
        <p:nvPicPr>
          <p:cNvPr id="447" name="Shape 447"/>
          <p:cNvPicPr preferRelativeResize="0"/>
          <p:nvPr/>
        </p:nvPicPr>
        <p:blipFill>
          <a:blip r:embed="rId20">
            <a:alphaModFix/>
          </a:blip>
          <a:stretch>
            <a:fillRect/>
          </a:stretch>
        </p:blipFill>
        <p:spPr>
          <a:xfrm>
            <a:off x="7331804" y="2799139"/>
            <a:ext cx="602231" cy="276022"/>
          </a:xfrm>
          <a:prstGeom prst="rect">
            <a:avLst/>
          </a:prstGeom>
          <a:noFill/>
          <a:ln>
            <a:noFill/>
          </a:ln>
        </p:spPr>
      </p:pic>
      <p:pic>
        <p:nvPicPr>
          <p:cNvPr id="448" name="Shape 448"/>
          <p:cNvPicPr preferRelativeResize="0"/>
          <p:nvPr/>
        </p:nvPicPr>
        <p:blipFill rotWithShape="1">
          <a:blip r:embed="rId21">
            <a:alphaModFix/>
          </a:blip>
          <a:srcRect t="26885" b="31399"/>
          <a:stretch/>
        </p:blipFill>
        <p:spPr>
          <a:xfrm>
            <a:off x="1397569" y="4077553"/>
            <a:ext cx="666300" cy="170475"/>
          </a:xfrm>
          <a:prstGeom prst="rect">
            <a:avLst/>
          </a:prstGeom>
          <a:noFill/>
          <a:ln>
            <a:noFill/>
          </a:ln>
        </p:spPr>
      </p:pic>
      <p:pic>
        <p:nvPicPr>
          <p:cNvPr id="449" name="Shape 449"/>
          <p:cNvPicPr preferRelativeResize="0"/>
          <p:nvPr/>
        </p:nvPicPr>
        <p:blipFill>
          <a:blip r:embed="rId22">
            <a:alphaModFix/>
          </a:blip>
          <a:stretch>
            <a:fillRect/>
          </a:stretch>
        </p:blipFill>
        <p:spPr>
          <a:xfrm>
            <a:off x="2253830" y="4332938"/>
            <a:ext cx="533312" cy="327099"/>
          </a:xfrm>
          <a:prstGeom prst="rect">
            <a:avLst/>
          </a:prstGeom>
          <a:noFill/>
          <a:ln>
            <a:noFill/>
          </a:ln>
        </p:spPr>
      </p:pic>
      <p:pic>
        <p:nvPicPr>
          <p:cNvPr id="450" name="Shape 450" descr="ZenDesk.png"/>
          <p:cNvPicPr preferRelativeResize="0"/>
          <p:nvPr/>
        </p:nvPicPr>
        <p:blipFill>
          <a:blip r:embed="rId23">
            <a:alphaModFix/>
          </a:blip>
          <a:stretch>
            <a:fillRect/>
          </a:stretch>
        </p:blipFill>
        <p:spPr>
          <a:xfrm>
            <a:off x="6352714" y="4373047"/>
            <a:ext cx="245400" cy="194756"/>
          </a:xfrm>
          <a:prstGeom prst="rect">
            <a:avLst/>
          </a:prstGeom>
          <a:noFill/>
          <a:ln>
            <a:noFill/>
          </a:ln>
        </p:spPr>
      </p:pic>
      <p:pic>
        <p:nvPicPr>
          <p:cNvPr id="451" name="Shape 451"/>
          <p:cNvPicPr preferRelativeResize="0"/>
          <p:nvPr/>
        </p:nvPicPr>
        <p:blipFill>
          <a:blip r:embed="rId24">
            <a:alphaModFix/>
          </a:blip>
          <a:stretch>
            <a:fillRect/>
          </a:stretch>
        </p:blipFill>
        <p:spPr>
          <a:xfrm>
            <a:off x="4754583" y="3652167"/>
            <a:ext cx="622799" cy="153268"/>
          </a:xfrm>
          <a:prstGeom prst="rect">
            <a:avLst/>
          </a:prstGeom>
          <a:noFill/>
          <a:ln>
            <a:noFill/>
          </a:ln>
        </p:spPr>
      </p:pic>
      <p:pic>
        <p:nvPicPr>
          <p:cNvPr id="452" name="Shape 452"/>
          <p:cNvPicPr preferRelativeResize="0"/>
          <p:nvPr/>
        </p:nvPicPr>
        <p:blipFill>
          <a:blip r:embed="rId25">
            <a:alphaModFix/>
          </a:blip>
          <a:stretch>
            <a:fillRect/>
          </a:stretch>
        </p:blipFill>
        <p:spPr>
          <a:xfrm>
            <a:off x="4004037" y="3984744"/>
            <a:ext cx="312326" cy="198552"/>
          </a:xfrm>
          <a:prstGeom prst="rect">
            <a:avLst/>
          </a:prstGeom>
          <a:noFill/>
          <a:ln>
            <a:noFill/>
          </a:ln>
        </p:spPr>
      </p:pic>
      <p:pic>
        <p:nvPicPr>
          <p:cNvPr id="453" name="Shape 453" descr="pinterest.png"/>
          <p:cNvPicPr preferRelativeResize="0"/>
          <p:nvPr/>
        </p:nvPicPr>
        <p:blipFill>
          <a:blip r:embed="rId26">
            <a:alphaModFix/>
          </a:blip>
          <a:stretch>
            <a:fillRect/>
          </a:stretch>
        </p:blipFill>
        <p:spPr>
          <a:xfrm>
            <a:off x="598217" y="4352847"/>
            <a:ext cx="718200" cy="287280"/>
          </a:xfrm>
          <a:prstGeom prst="rect">
            <a:avLst/>
          </a:prstGeom>
          <a:noFill/>
          <a:ln>
            <a:noFill/>
          </a:ln>
        </p:spPr>
      </p:pic>
      <p:pic>
        <p:nvPicPr>
          <p:cNvPr id="454" name="Shape 454"/>
          <p:cNvPicPr preferRelativeResize="0"/>
          <p:nvPr/>
        </p:nvPicPr>
        <p:blipFill rotWithShape="1">
          <a:blip r:embed="rId27">
            <a:alphaModFix/>
          </a:blip>
          <a:srcRect t="6" b="35058"/>
          <a:stretch/>
        </p:blipFill>
        <p:spPr>
          <a:xfrm>
            <a:off x="4296050" y="3673451"/>
            <a:ext cx="399550" cy="110700"/>
          </a:xfrm>
          <a:prstGeom prst="rect">
            <a:avLst/>
          </a:prstGeom>
          <a:noFill/>
          <a:ln>
            <a:noFill/>
          </a:ln>
        </p:spPr>
      </p:pic>
      <p:pic>
        <p:nvPicPr>
          <p:cNvPr id="455" name="Shape 455"/>
          <p:cNvPicPr preferRelativeResize="0"/>
          <p:nvPr/>
        </p:nvPicPr>
        <p:blipFill>
          <a:blip r:embed="rId28">
            <a:alphaModFix/>
          </a:blip>
          <a:stretch>
            <a:fillRect/>
          </a:stretch>
        </p:blipFill>
        <p:spPr>
          <a:xfrm>
            <a:off x="1456700" y="2546294"/>
            <a:ext cx="666300" cy="765384"/>
          </a:xfrm>
          <a:prstGeom prst="rect">
            <a:avLst/>
          </a:prstGeom>
          <a:noFill/>
          <a:ln>
            <a:noFill/>
          </a:ln>
        </p:spPr>
      </p:pic>
      <p:pic>
        <p:nvPicPr>
          <p:cNvPr id="456" name="Shape 456"/>
          <p:cNvPicPr preferRelativeResize="0"/>
          <p:nvPr/>
        </p:nvPicPr>
        <p:blipFill>
          <a:blip r:embed="rId29">
            <a:alphaModFix/>
          </a:blip>
          <a:stretch>
            <a:fillRect/>
          </a:stretch>
        </p:blipFill>
        <p:spPr>
          <a:xfrm>
            <a:off x="5567653" y="3886290"/>
            <a:ext cx="602225" cy="395461"/>
          </a:xfrm>
          <a:prstGeom prst="rect">
            <a:avLst/>
          </a:prstGeom>
          <a:noFill/>
          <a:ln>
            <a:noFill/>
          </a:ln>
        </p:spPr>
      </p:pic>
      <p:pic>
        <p:nvPicPr>
          <p:cNvPr id="457" name="Shape 457"/>
          <p:cNvPicPr preferRelativeResize="0"/>
          <p:nvPr/>
        </p:nvPicPr>
        <p:blipFill>
          <a:blip r:embed="rId30">
            <a:alphaModFix/>
          </a:blip>
          <a:stretch>
            <a:fillRect/>
          </a:stretch>
        </p:blipFill>
        <p:spPr>
          <a:xfrm>
            <a:off x="2176772" y="2621578"/>
            <a:ext cx="1045800" cy="499660"/>
          </a:xfrm>
          <a:prstGeom prst="rect">
            <a:avLst/>
          </a:prstGeom>
          <a:noFill/>
          <a:ln>
            <a:noFill/>
          </a:ln>
        </p:spPr>
      </p:pic>
      <p:pic>
        <p:nvPicPr>
          <p:cNvPr id="458" name="Shape 458" descr="logo_cncf_cisco.png"/>
          <p:cNvPicPr preferRelativeResize="0"/>
          <p:nvPr/>
        </p:nvPicPr>
        <p:blipFill rotWithShape="1">
          <a:blip r:embed="rId31">
            <a:alphaModFix/>
          </a:blip>
          <a:srcRect/>
          <a:stretch/>
        </p:blipFill>
        <p:spPr>
          <a:xfrm>
            <a:off x="3310588" y="1383249"/>
            <a:ext cx="734400" cy="451200"/>
          </a:xfrm>
          <a:prstGeom prst="rect">
            <a:avLst/>
          </a:prstGeom>
          <a:noFill/>
          <a:ln>
            <a:noFill/>
          </a:ln>
        </p:spPr>
      </p:pic>
      <p:pic>
        <p:nvPicPr>
          <p:cNvPr id="459" name="Shape 459" descr="cncf_logo_ibm.png"/>
          <p:cNvPicPr preferRelativeResize="0"/>
          <p:nvPr/>
        </p:nvPicPr>
        <p:blipFill rotWithShape="1">
          <a:blip r:embed="rId32">
            <a:alphaModFix/>
          </a:blip>
          <a:srcRect/>
          <a:stretch/>
        </p:blipFill>
        <p:spPr>
          <a:xfrm>
            <a:off x="899501" y="1873875"/>
            <a:ext cx="533400" cy="327600"/>
          </a:xfrm>
          <a:prstGeom prst="rect">
            <a:avLst/>
          </a:prstGeom>
          <a:noFill/>
          <a:ln>
            <a:noFill/>
          </a:ln>
        </p:spPr>
      </p:pic>
      <p:pic>
        <p:nvPicPr>
          <p:cNvPr id="460" name="Shape 460" descr="cncf_logo_coreos.png"/>
          <p:cNvPicPr preferRelativeResize="0"/>
          <p:nvPr/>
        </p:nvPicPr>
        <p:blipFill rotWithShape="1">
          <a:blip r:embed="rId33">
            <a:alphaModFix/>
          </a:blip>
          <a:srcRect/>
          <a:stretch/>
        </p:blipFill>
        <p:spPr>
          <a:xfrm>
            <a:off x="4132200" y="1291749"/>
            <a:ext cx="1032600" cy="634200"/>
          </a:xfrm>
          <a:prstGeom prst="rect">
            <a:avLst/>
          </a:prstGeom>
          <a:noFill/>
          <a:ln>
            <a:noFill/>
          </a:ln>
        </p:spPr>
      </p:pic>
      <p:pic>
        <p:nvPicPr>
          <p:cNvPr id="461" name="Shape 461" descr="cncf_logo_intel.png"/>
          <p:cNvPicPr preferRelativeResize="0"/>
          <p:nvPr/>
        </p:nvPicPr>
        <p:blipFill rotWithShape="1">
          <a:blip r:embed="rId34">
            <a:alphaModFix/>
          </a:blip>
          <a:srcRect/>
          <a:stretch/>
        </p:blipFill>
        <p:spPr>
          <a:xfrm>
            <a:off x="1574767" y="1847175"/>
            <a:ext cx="620400" cy="381000"/>
          </a:xfrm>
          <a:prstGeom prst="rect">
            <a:avLst/>
          </a:prstGeom>
          <a:noFill/>
          <a:ln>
            <a:noFill/>
          </a:ln>
        </p:spPr>
      </p:pic>
      <p:pic>
        <p:nvPicPr>
          <p:cNvPr id="462" name="Shape 462"/>
          <p:cNvPicPr preferRelativeResize="0"/>
          <p:nvPr/>
        </p:nvPicPr>
        <p:blipFill rotWithShape="1">
          <a:blip r:embed="rId35">
            <a:alphaModFix/>
          </a:blip>
          <a:srcRect/>
          <a:stretch/>
        </p:blipFill>
        <p:spPr>
          <a:xfrm>
            <a:off x="6377824" y="1325499"/>
            <a:ext cx="635100" cy="566700"/>
          </a:xfrm>
          <a:prstGeom prst="rect">
            <a:avLst/>
          </a:prstGeom>
          <a:noFill/>
          <a:ln>
            <a:noFill/>
          </a:ln>
        </p:spPr>
      </p:pic>
      <p:pic>
        <p:nvPicPr>
          <p:cNvPr id="463" name="Shape 463" descr="cncf_fujitsu.png"/>
          <p:cNvPicPr preferRelativeResize="0"/>
          <p:nvPr/>
        </p:nvPicPr>
        <p:blipFill rotWithShape="1">
          <a:blip r:embed="rId36">
            <a:alphaModFix/>
          </a:blip>
          <a:srcRect/>
          <a:stretch/>
        </p:blipFill>
        <p:spPr>
          <a:xfrm>
            <a:off x="7100135" y="1408299"/>
            <a:ext cx="653100" cy="401100"/>
          </a:xfrm>
          <a:prstGeom prst="rect">
            <a:avLst/>
          </a:prstGeom>
          <a:noFill/>
          <a:ln>
            <a:noFill/>
          </a:ln>
        </p:spPr>
      </p:pic>
      <p:pic>
        <p:nvPicPr>
          <p:cNvPr id="464" name="Shape 464" descr="logo_cncf_mesosphere.png"/>
          <p:cNvPicPr preferRelativeResize="0"/>
          <p:nvPr/>
        </p:nvPicPr>
        <p:blipFill rotWithShape="1">
          <a:blip r:embed="rId37">
            <a:alphaModFix/>
          </a:blip>
          <a:srcRect/>
          <a:stretch/>
        </p:blipFill>
        <p:spPr>
          <a:xfrm>
            <a:off x="2337034" y="1823475"/>
            <a:ext cx="697200" cy="428400"/>
          </a:xfrm>
          <a:prstGeom prst="rect">
            <a:avLst/>
          </a:prstGeom>
          <a:noFill/>
          <a:ln>
            <a:noFill/>
          </a:ln>
        </p:spPr>
      </p:pic>
      <p:pic>
        <p:nvPicPr>
          <p:cNvPr id="465" name="Shape 465" descr="cncf_logo_rh.png"/>
          <p:cNvPicPr preferRelativeResize="0"/>
          <p:nvPr/>
        </p:nvPicPr>
        <p:blipFill rotWithShape="1">
          <a:blip r:embed="rId38">
            <a:alphaModFix/>
          </a:blip>
          <a:srcRect/>
          <a:stretch/>
        </p:blipFill>
        <p:spPr>
          <a:xfrm>
            <a:off x="5247833" y="1763025"/>
            <a:ext cx="894000" cy="549300"/>
          </a:xfrm>
          <a:prstGeom prst="rect">
            <a:avLst/>
          </a:prstGeom>
          <a:noFill/>
          <a:ln>
            <a:noFill/>
          </a:ln>
        </p:spPr>
      </p:pic>
      <p:pic>
        <p:nvPicPr>
          <p:cNvPr id="466" name="Shape 466" descr="cncf_logo_huawei.png"/>
          <p:cNvPicPr preferRelativeResize="0"/>
          <p:nvPr/>
        </p:nvPicPr>
        <p:blipFill rotWithShape="1">
          <a:blip r:embed="rId39">
            <a:alphaModFix/>
          </a:blip>
          <a:srcRect/>
          <a:stretch/>
        </p:blipFill>
        <p:spPr>
          <a:xfrm>
            <a:off x="87135" y="1831725"/>
            <a:ext cx="670500" cy="411900"/>
          </a:xfrm>
          <a:prstGeom prst="rect">
            <a:avLst/>
          </a:prstGeom>
          <a:noFill/>
          <a:ln>
            <a:noFill/>
          </a:ln>
        </p:spPr>
      </p:pic>
      <p:pic>
        <p:nvPicPr>
          <p:cNvPr id="467" name="Shape 467"/>
          <p:cNvPicPr preferRelativeResize="0"/>
          <p:nvPr/>
        </p:nvPicPr>
        <p:blipFill>
          <a:blip r:embed="rId40">
            <a:alphaModFix/>
          </a:blip>
          <a:stretch>
            <a:fillRect/>
          </a:stretch>
        </p:blipFill>
        <p:spPr>
          <a:xfrm>
            <a:off x="6283700" y="1844335"/>
            <a:ext cx="783750" cy="386680"/>
          </a:xfrm>
          <a:prstGeom prst="rect">
            <a:avLst/>
          </a:prstGeom>
          <a:noFill/>
          <a:ln>
            <a:noFill/>
          </a:ln>
        </p:spPr>
      </p:pic>
      <p:pic>
        <p:nvPicPr>
          <p:cNvPr id="468" name="Shape 468" descr="DellTech_Logo_Prm_Blue_Gry_rgb[4].jpg"/>
          <p:cNvPicPr preferRelativeResize="0"/>
          <p:nvPr/>
        </p:nvPicPr>
        <p:blipFill rotWithShape="1">
          <a:blip r:embed="rId41">
            <a:alphaModFix/>
          </a:blip>
          <a:srcRect/>
          <a:stretch/>
        </p:blipFill>
        <p:spPr>
          <a:xfrm>
            <a:off x="5252012" y="1541499"/>
            <a:ext cx="1038600" cy="134700"/>
          </a:xfrm>
          <a:prstGeom prst="rect">
            <a:avLst/>
          </a:prstGeom>
          <a:noFill/>
          <a:ln>
            <a:noFill/>
          </a:ln>
        </p:spPr>
      </p:pic>
      <p:pic>
        <p:nvPicPr>
          <p:cNvPr id="469" name="Shape 469"/>
          <p:cNvPicPr preferRelativeResize="0"/>
          <p:nvPr/>
        </p:nvPicPr>
        <p:blipFill>
          <a:blip r:embed="rId42">
            <a:alphaModFix/>
          </a:blip>
          <a:stretch>
            <a:fillRect/>
          </a:stretch>
        </p:blipFill>
        <p:spPr>
          <a:xfrm>
            <a:off x="4211966" y="1814175"/>
            <a:ext cx="894001" cy="447000"/>
          </a:xfrm>
          <a:prstGeom prst="rect">
            <a:avLst/>
          </a:prstGeom>
          <a:noFill/>
          <a:ln>
            <a:noFill/>
          </a:ln>
        </p:spPr>
      </p:pic>
      <p:pic>
        <p:nvPicPr>
          <p:cNvPr id="470" name="Shape 470"/>
          <p:cNvPicPr preferRelativeResize="0"/>
          <p:nvPr/>
        </p:nvPicPr>
        <p:blipFill>
          <a:blip r:embed="rId43">
            <a:alphaModFix/>
          </a:blip>
          <a:stretch>
            <a:fillRect/>
          </a:stretch>
        </p:blipFill>
        <p:spPr>
          <a:xfrm>
            <a:off x="8106283" y="1970325"/>
            <a:ext cx="826390" cy="134700"/>
          </a:xfrm>
          <a:prstGeom prst="rect">
            <a:avLst/>
          </a:prstGeom>
          <a:noFill/>
          <a:ln>
            <a:noFill/>
          </a:ln>
        </p:spPr>
      </p:pic>
      <p:pic>
        <p:nvPicPr>
          <p:cNvPr id="471" name="Shape 471"/>
          <p:cNvPicPr preferRelativeResize="0"/>
          <p:nvPr/>
        </p:nvPicPr>
        <p:blipFill>
          <a:blip r:embed="rId44">
            <a:alphaModFix/>
          </a:blip>
          <a:stretch>
            <a:fillRect/>
          </a:stretch>
        </p:blipFill>
        <p:spPr>
          <a:xfrm>
            <a:off x="3176100" y="1763890"/>
            <a:ext cx="894000" cy="547571"/>
          </a:xfrm>
          <a:prstGeom prst="rect">
            <a:avLst/>
          </a:prstGeom>
          <a:noFill/>
          <a:ln>
            <a:noFill/>
          </a:ln>
        </p:spPr>
      </p:pic>
      <p:pic>
        <p:nvPicPr>
          <p:cNvPr id="472" name="Shape 472"/>
          <p:cNvPicPr preferRelativeResize="0"/>
          <p:nvPr/>
        </p:nvPicPr>
        <p:blipFill>
          <a:blip r:embed="rId45">
            <a:alphaModFix/>
          </a:blip>
          <a:stretch>
            <a:fillRect/>
          </a:stretch>
        </p:blipFill>
        <p:spPr>
          <a:xfrm>
            <a:off x="7209317" y="1660125"/>
            <a:ext cx="755100" cy="755100"/>
          </a:xfrm>
          <a:prstGeom prst="rect">
            <a:avLst/>
          </a:prstGeom>
          <a:noFill/>
          <a:ln>
            <a:noFill/>
          </a:ln>
        </p:spPr>
      </p:pic>
      <p:pic>
        <p:nvPicPr>
          <p:cNvPr id="473" name="Shape 473" descr="logo_AWS.png"/>
          <p:cNvPicPr preferRelativeResize="0"/>
          <p:nvPr/>
        </p:nvPicPr>
        <p:blipFill>
          <a:blip r:embed="rId46">
            <a:alphaModFix/>
          </a:blip>
          <a:stretch>
            <a:fillRect/>
          </a:stretch>
        </p:blipFill>
        <p:spPr>
          <a:xfrm>
            <a:off x="1278565" y="1355849"/>
            <a:ext cx="825000" cy="506000"/>
          </a:xfrm>
          <a:prstGeom prst="rect">
            <a:avLst/>
          </a:prstGeom>
          <a:noFill/>
          <a:ln>
            <a:noFill/>
          </a:ln>
        </p:spPr>
      </p:pic>
      <p:pic>
        <p:nvPicPr>
          <p:cNvPr id="474" name="Shape 474"/>
          <p:cNvPicPr preferRelativeResize="0"/>
          <p:nvPr/>
        </p:nvPicPr>
        <p:blipFill>
          <a:blip r:embed="rId47">
            <a:alphaModFix/>
          </a:blip>
          <a:stretch>
            <a:fillRect/>
          </a:stretch>
        </p:blipFill>
        <p:spPr>
          <a:xfrm>
            <a:off x="7840447" y="1446479"/>
            <a:ext cx="1126501" cy="324739"/>
          </a:xfrm>
          <a:prstGeom prst="rect">
            <a:avLst/>
          </a:prstGeom>
          <a:noFill/>
          <a:ln>
            <a:noFill/>
          </a:ln>
        </p:spPr>
      </p:pic>
      <p:pic>
        <p:nvPicPr>
          <p:cNvPr id="475" name="Shape 475"/>
          <p:cNvPicPr preferRelativeResize="0"/>
          <p:nvPr/>
        </p:nvPicPr>
        <p:blipFill rotWithShape="1">
          <a:blip r:embed="rId48">
            <a:alphaModFix/>
          </a:blip>
          <a:srcRect t="33315" b="33342"/>
          <a:stretch/>
        </p:blipFill>
        <p:spPr>
          <a:xfrm>
            <a:off x="130253" y="1484049"/>
            <a:ext cx="1061100" cy="249600"/>
          </a:xfrm>
          <a:prstGeom prst="rect">
            <a:avLst/>
          </a:prstGeom>
          <a:noFill/>
          <a:ln>
            <a:noFill/>
          </a:ln>
        </p:spPr>
      </p:pic>
      <p:pic>
        <p:nvPicPr>
          <p:cNvPr id="476" name="Shape 476"/>
          <p:cNvPicPr preferRelativeResize="0"/>
          <p:nvPr/>
        </p:nvPicPr>
        <p:blipFill>
          <a:blip r:embed="rId49">
            <a:alphaModFix/>
          </a:blip>
          <a:stretch>
            <a:fillRect/>
          </a:stretch>
        </p:blipFill>
        <p:spPr>
          <a:xfrm>
            <a:off x="5027588" y="2637976"/>
            <a:ext cx="635100" cy="635100"/>
          </a:xfrm>
          <a:prstGeom prst="rect">
            <a:avLst/>
          </a:prstGeom>
          <a:noFill/>
          <a:ln>
            <a:noFill/>
          </a:ln>
        </p:spPr>
      </p:pic>
      <p:pic>
        <p:nvPicPr>
          <p:cNvPr id="477" name="Shape 477"/>
          <p:cNvPicPr preferRelativeResize="0"/>
          <p:nvPr/>
        </p:nvPicPr>
        <p:blipFill>
          <a:blip r:embed="rId50">
            <a:alphaModFix/>
          </a:blip>
          <a:stretch>
            <a:fillRect/>
          </a:stretch>
        </p:blipFill>
        <p:spPr>
          <a:xfrm>
            <a:off x="3276344" y="2669295"/>
            <a:ext cx="825000" cy="566500"/>
          </a:xfrm>
          <a:prstGeom prst="rect">
            <a:avLst/>
          </a:prstGeom>
          <a:noFill/>
          <a:ln>
            <a:noFill/>
          </a:ln>
        </p:spPr>
      </p:pic>
      <p:pic>
        <p:nvPicPr>
          <p:cNvPr id="478" name="Shape 478"/>
          <p:cNvPicPr preferRelativeResize="0"/>
          <p:nvPr/>
        </p:nvPicPr>
        <p:blipFill>
          <a:blip r:embed="rId51">
            <a:alphaModFix/>
          </a:blip>
          <a:stretch>
            <a:fillRect/>
          </a:stretch>
        </p:blipFill>
        <p:spPr>
          <a:xfrm>
            <a:off x="5807664" y="3590801"/>
            <a:ext cx="461937" cy="276000"/>
          </a:xfrm>
          <a:prstGeom prst="rect">
            <a:avLst/>
          </a:prstGeom>
          <a:noFill/>
          <a:ln>
            <a:noFill/>
          </a:ln>
        </p:spPr>
      </p:pic>
      <p:pic>
        <p:nvPicPr>
          <p:cNvPr id="479" name="Shape 479"/>
          <p:cNvPicPr preferRelativeResize="0"/>
          <p:nvPr/>
        </p:nvPicPr>
        <p:blipFill>
          <a:blip r:embed="rId52">
            <a:alphaModFix/>
          </a:blip>
          <a:stretch>
            <a:fillRect/>
          </a:stretch>
        </p:blipFill>
        <p:spPr>
          <a:xfrm>
            <a:off x="4937257" y="3954089"/>
            <a:ext cx="519725" cy="259862"/>
          </a:xfrm>
          <a:prstGeom prst="rect">
            <a:avLst/>
          </a:prstGeom>
          <a:noFill/>
          <a:ln>
            <a:noFill/>
          </a:ln>
        </p:spPr>
      </p:pic>
      <p:pic>
        <p:nvPicPr>
          <p:cNvPr id="480" name="Shape 480"/>
          <p:cNvPicPr preferRelativeResize="0"/>
          <p:nvPr/>
        </p:nvPicPr>
        <p:blipFill>
          <a:blip r:embed="rId53">
            <a:alphaModFix/>
          </a:blip>
          <a:stretch>
            <a:fillRect/>
          </a:stretch>
        </p:blipFill>
        <p:spPr>
          <a:xfrm>
            <a:off x="3928050" y="4283797"/>
            <a:ext cx="461925" cy="373257"/>
          </a:xfrm>
          <a:prstGeom prst="rect">
            <a:avLst/>
          </a:prstGeom>
          <a:noFill/>
          <a:ln>
            <a:noFill/>
          </a:ln>
        </p:spPr>
      </p:pic>
      <p:pic>
        <p:nvPicPr>
          <p:cNvPr id="481" name="Shape 481"/>
          <p:cNvPicPr preferRelativeResize="0"/>
          <p:nvPr/>
        </p:nvPicPr>
        <p:blipFill>
          <a:blip r:embed="rId54">
            <a:alphaModFix/>
          </a:blip>
          <a:stretch>
            <a:fillRect/>
          </a:stretch>
        </p:blipFill>
        <p:spPr>
          <a:xfrm>
            <a:off x="5353809" y="4218425"/>
            <a:ext cx="504000" cy="504000"/>
          </a:xfrm>
          <a:prstGeom prst="rect">
            <a:avLst/>
          </a:prstGeom>
          <a:noFill/>
          <a:ln>
            <a:noFill/>
          </a:ln>
        </p:spPr>
      </p:pic>
      <p:pic>
        <p:nvPicPr>
          <p:cNvPr id="482" name="Shape 482"/>
          <p:cNvPicPr preferRelativeResize="0"/>
          <p:nvPr/>
        </p:nvPicPr>
        <p:blipFill>
          <a:blip r:embed="rId55">
            <a:alphaModFix/>
          </a:blip>
          <a:stretch>
            <a:fillRect/>
          </a:stretch>
        </p:blipFill>
        <p:spPr>
          <a:xfrm>
            <a:off x="5991251" y="4317761"/>
            <a:ext cx="245400" cy="305329"/>
          </a:xfrm>
          <a:prstGeom prst="rect">
            <a:avLst/>
          </a:prstGeom>
          <a:noFill/>
          <a:ln>
            <a:noFill/>
          </a:ln>
        </p:spPr>
      </p:pic>
      <p:pic>
        <p:nvPicPr>
          <p:cNvPr id="483" name="Shape 483"/>
          <p:cNvPicPr preferRelativeResize="0"/>
          <p:nvPr/>
        </p:nvPicPr>
        <p:blipFill>
          <a:blip r:embed="rId56">
            <a:alphaModFix/>
          </a:blip>
          <a:stretch>
            <a:fillRect/>
          </a:stretch>
        </p:blipFill>
        <p:spPr>
          <a:xfrm>
            <a:off x="6280550" y="3878850"/>
            <a:ext cx="399550" cy="410341"/>
          </a:xfrm>
          <a:prstGeom prst="rect">
            <a:avLst/>
          </a:prstGeom>
          <a:noFill/>
          <a:ln>
            <a:noFill/>
          </a:ln>
        </p:spPr>
      </p:pic>
      <p:pic>
        <p:nvPicPr>
          <p:cNvPr id="484" name="Shape 484"/>
          <p:cNvPicPr preferRelativeResize="0"/>
          <p:nvPr/>
        </p:nvPicPr>
        <p:blipFill>
          <a:blip r:embed="rId57">
            <a:alphaModFix/>
          </a:blip>
          <a:stretch>
            <a:fillRect/>
          </a:stretch>
        </p:blipFill>
        <p:spPr>
          <a:xfrm>
            <a:off x="4427035" y="3884245"/>
            <a:ext cx="399550" cy="399550"/>
          </a:xfrm>
          <a:prstGeom prst="rect">
            <a:avLst/>
          </a:prstGeom>
          <a:noFill/>
          <a:ln>
            <a:noFill/>
          </a:ln>
        </p:spPr>
      </p:pic>
      <p:pic>
        <p:nvPicPr>
          <p:cNvPr id="485" name="Shape 485"/>
          <p:cNvPicPr preferRelativeResize="0"/>
          <p:nvPr/>
        </p:nvPicPr>
        <p:blipFill>
          <a:blip r:embed="rId49">
            <a:alphaModFix/>
          </a:blip>
          <a:stretch>
            <a:fillRect/>
          </a:stretch>
        </p:blipFill>
        <p:spPr>
          <a:xfrm>
            <a:off x="1554161" y="4265525"/>
            <a:ext cx="461925" cy="461925"/>
          </a:xfrm>
          <a:prstGeom prst="rect">
            <a:avLst/>
          </a:prstGeom>
          <a:noFill/>
          <a:ln>
            <a:noFill/>
          </a:ln>
        </p:spPr>
      </p:pic>
      <p:pic>
        <p:nvPicPr>
          <p:cNvPr id="486" name="Shape 486"/>
          <p:cNvPicPr preferRelativeResize="0"/>
          <p:nvPr/>
        </p:nvPicPr>
        <p:blipFill rotWithShape="1">
          <a:blip r:embed="rId58">
            <a:alphaModFix/>
          </a:blip>
          <a:srcRect t="24947" b="23783"/>
          <a:stretch/>
        </p:blipFill>
        <p:spPr>
          <a:xfrm>
            <a:off x="2190777" y="1410327"/>
            <a:ext cx="1032600" cy="397043"/>
          </a:xfrm>
          <a:prstGeom prst="rect">
            <a:avLst/>
          </a:prstGeom>
          <a:noFill/>
          <a:ln>
            <a:noFill/>
          </a:ln>
        </p:spPr>
      </p:pic>
    </p:spTree>
    <p:extLst>
      <p:ext uri="{BB962C8B-B14F-4D97-AF65-F5344CB8AC3E}">
        <p14:creationId xmlns:p14="http://schemas.microsoft.com/office/powerpoint/2010/main" val="172110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13</a:t>
            </a:fld>
            <a:endParaRPr/>
          </a:p>
        </p:txBody>
      </p:sp>
      <p:sp>
        <p:nvSpPr>
          <p:cNvPr id="492" name="Shape 49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zh-CN" altLang="en-US" b="1" dirty="0"/>
              <a:t>多家会员单位，数量不断增加</a:t>
            </a:r>
            <a:r>
              <a:rPr lang="en-US" altLang="zh-CN" dirty="0"/>
              <a:t>(</a:t>
            </a:r>
            <a:r>
              <a:rPr lang="zh-CN" altLang="en-US" dirty="0"/>
              <a:t>白银会员</a:t>
            </a:r>
            <a:r>
              <a:rPr lang="en-US" altLang="zh-CN" dirty="0"/>
              <a:t>)</a:t>
            </a:r>
            <a:endParaRPr b="0" i="0" u="none" strike="noStrike" cap="none" dirty="0">
              <a:solidFill>
                <a:srgbClr val="FFFFFF"/>
              </a:solidFill>
              <a:latin typeface="Century Gothic"/>
              <a:ea typeface="Century Gothic"/>
              <a:cs typeface="Century Gothic"/>
              <a:sym typeface="Century Gothic"/>
            </a:endParaRPr>
          </a:p>
        </p:txBody>
      </p:sp>
      <p:sp>
        <p:nvSpPr>
          <p:cNvPr id="493" name="Shape 493"/>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94" name="Shape 494"/>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495" name="Shape 495" descr="arcus global logo.png"/>
          <p:cNvPicPr preferRelativeResize="0"/>
          <p:nvPr/>
        </p:nvPicPr>
        <p:blipFill>
          <a:blip r:embed="rId3">
            <a:alphaModFix/>
          </a:blip>
          <a:stretch>
            <a:fillRect/>
          </a:stretch>
        </p:blipFill>
        <p:spPr>
          <a:xfrm>
            <a:off x="6537057" y="1276150"/>
            <a:ext cx="546900" cy="546900"/>
          </a:xfrm>
          <a:prstGeom prst="rect">
            <a:avLst/>
          </a:prstGeom>
          <a:noFill/>
          <a:ln>
            <a:noFill/>
          </a:ln>
        </p:spPr>
      </p:pic>
      <p:pic>
        <p:nvPicPr>
          <p:cNvPr id="496" name="Shape 496" descr="Codefresh logo.png"/>
          <p:cNvPicPr preferRelativeResize="0"/>
          <p:nvPr/>
        </p:nvPicPr>
        <p:blipFill>
          <a:blip r:embed="rId4">
            <a:alphaModFix/>
          </a:blip>
          <a:stretch>
            <a:fillRect/>
          </a:stretch>
        </p:blipFill>
        <p:spPr>
          <a:xfrm>
            <a:off x="7694364" y="1783718"/>
            <a:ext cx="609000" cy="313256"/>
          </a:xfrm>
          <a:prstGeom prst="rect">
            <a:avLst/>
          </a:prstGeom>
          <a:noFill/>
          <a:ln>
            <a:noFill/>
          </a:ln>
        </p:spPr>
      </p:pic>
      <p:pic>
        <p:nvPicPr>
          <p:cNvPr id="497" name="Shape 497"/>
          <p:cNvPicPr preferRelativeResize="0"/>
          <p:nvPr/>
        </p:nvPicPr>
        <p:blipFill>
          <a:blip r:embed="rId5">
            <a:alphaModFix/>
          </a:blip>
          <a:stretch>
            <a:fillRect/>
          </a:stretch>
        </p:blipFill>
        <p:spPr>
          <a:xfrm>
            <a:off x="1402503" y="1342150"/>
            <a:ext cx="414900" cy="414900"/>
          </a:xfrm>
          <a:prstGeom prst="rect">
            <a:avLst/>
          </a:prstGeom>
          <a:noFill/>
          <a:ln>
            <a:noFill/>
          </a:ln>
        </p:spPr>
      </p:pic>
      <p:pic>
        <p:nvPicPr>
          <p:cNvPr id="498" name="Shape 498"/>
          <p:cNvPicPr preferRelativeResize="0"/>
          <p:nvPr/>
        </p:nvPicPr>
        <p:blipFill rotWithShape="1">
          <a:blip r:embed="rId6">
            <a:alphaModFix/>
          </a:blip>
          <a:srcRect l="10757" r="9852"/>
          <a:stretch/>
        </p:blipFill>
        <p:spPr>
          <a:xfrm>
            <a:off x="2426892" y="1769196"/>
            <a:ext cx="443100" cy="342300"/>
          </a:xfrm>
          <a:prstGeom prst="rect">
            <a:avLst/>
          </a:prstGeom>
          <a:noFill/>
          <a:ln>
            <a:noFill/>
          </a:ln>
        </p:spPr>
      </p:pic>
      <p:pic>
        <p:nvPicPr>
          <p:cNvPr id="499" name="Shape 499" descr="AMIHAN LOGO-01.png"/>
          <p:cNvPicPr preferRelativeResize="0"/>
          <p:nvPr/>
        </p:nvPicPr>
        <p:blipFill rotWithShape="1">
          <a:blip r:embed="rId7">
            <a:alphaModFix/>
          </a:blip>
          <a:srcRect/>
          <a:stretch/>
        </p:blipFill>
        <p:spPr>
          <a:xfrm>
            <a:off x="2314782" y="1329550"/>
            <a:ext cx="309300" cy="440100"/>
          </a:xfrm>
          <a:prstGeom prst="rect">
            <a:avLst/>
          </a:prstGeom>
          <a:noFill/>
          <a:ln>
            <a:noFill/>
          </a:ln>
        </p:spPr>
      </p:pic>
      <p:pic>
        <p:nvPicPr>
          <p:cNvPr id="500" name="Shape 500"/>
          <p:cNvPicPr preferRelativeResize="0"/>
          <p:nvPr/>
        </p:nvPicPr>
        <p:blipFill rotWithShape="1">
          <a:blip r:embed="rId8">
            <a:alphaModFix/>
          </a:blip>
          <a:srcRect/>
          <a:stretch/>
        </p:blipFill>
        <p:spPr>
          <a:xfrm>
            <a:off x="2168837" y="4349608"/>
            <a:ext cx="471300" cy="288900"/>
          </a:xfrm>
          <a:prstGeom prst="rect">
            <a:avLst/>
          </a:prstGeom>
          <a:noFill/>
          <a:ln>
            <a:noFill/>
          </a:ln>
        </p:spPr>
      </p:pic>
      <p:pic>
        <p:nvPicPr>
          <p:cNvPr id="501" name="Shape 501"/>
          <p:cNvPicPr preferRelativeResize="0"/>
          <p:nvPr/>
        </p:nvPicPr>
        <p:blipFill rotWithShape="1">
          <a:blip r:embed="rId9">
            <a:alphaModFix/>
          </a:blip>
          <a:srcRect l="8900" r="-8899"/>
          <a:stretch/>
        </p:blipFill>
        <p:spPr>
          <a:xfrm>
            <a:off x="3302633" y="4318858"/>
            <a:ext cx="570900" cy="350400"/>
          </a:xfrm>
          <a:prstGeom prst="rect">
            <a:avLst/>
          </a:prstGeom>
          <a:noFill/>
          <a:ln>
            <a:noFill/>
          </a:ln>
        </p:spPr>
      </p:pic>
      <p:pic>
        <p:nvPicPr>
          <p:cNvPr id="502" name="Shape 502"/>
          <p:cNvPicPr preferRelativeResize="0"/>
          <p:nvPr/>
        </p:nvPicPr>
        <p:blipFill rotWithShape="1">
          <a:blip r:embed="rId10">
            <a:alphaModFix/>
          </a:blip>
          <a:srcRect l="12111"/>
          <a:stretch/>
        </p:blipFill>
        <p:spPr>
          <a:xfrm>
            <a:off x="3903580" y="4300858"/>
            <a:ext cx="553200" cy="386400"/>
          </a:xfrm>
          <a:prstGeom prst="rect">
            <a:avLst/>
          </a:prstGeom>
          <a:noFill/>
          <a:ln>
            <a:noFill/>
          </a:ln>
        </p:spPr>
      </p:pic>
      <p:pic>
        <p:nvPicPr>
          <p:cNvPr id="503" name="Shape 503"/>
          <p:cNvPicPr preferRelativeResize="0"/>
          <p:nvPr/>
        </p:nvPicPr>
        <p:blipFill rotWithShape="1">
          <a:blip r:embed="rId11">
            <a:alphaModFix/>
          </a:blip>
          <a:srcRect/>
          <a:stretch/>
        </p:blipFill>
        <p:spPr>
          <a:xfrm>
            <a:off x="6433447" y="4351258"/>
            <a:ext cx="465300" cy="285600"/>
          </a:xfrm>
          <a:prstGeom prst="rect">
            <a:avLst/>
          </a:prstGeom>
          <a:noFill/>
          <a:ln>
            <a:noFill/>
          </a:ln>
        </p:spPr>
      </p:pic>
      <p:pic>
        <p:nvPicPr>
          <p:cNvPr id="504" name="Shape 504"/>
          <p:cNvPicPr preferRelativeResize="0"/>
          <p:nvPr/>
        </p:nvPicPr>
        <p:blipFill rotWithShape="1">
          <a:blip r:embed="rId12">
            <a:alphaModFix/>
          </a:blip>
          <a:srcRect/>
          <a:stretch/>
        </p:blipFill>
        <p:spPr>
          <a:xfrm>
            <a:off x="2670185" y="4344208"/>
            <a:ext cx="602400" cy="299700"/>
          </a:xfrm>
          <a:prstGeom prst="rect">
            <a:avLst/>
          </a:prstGeom>
          <a:noFill/>
          <a:ln>
            <a:noFill/>
          </a:ln>
        </p:spPr>
      </p:pic>
      <p:pic>
        <p:nvPicPr>
          <p:cNvPr id="505" name="Shape 505" descr="GFLogo-Scaled.png"/>
          <p:cNvPicPr preferRelativeResize="0"/>
          <p:nvPr/>
        </p:nvPicPr>
        <p:blipFill rotWithShape="1">
          <a:blip r:embed="rId13">
            <a:alphaModFix/>
          </a:blip>
          <a:srcRect t="33308" b="35448"/>
          <a:stretch/>
        </p:blipFill>
        <p:spPr>
          <a:xfrm>
            <a:off x="18923" y="2717287"/>
            <a:ext cx="796500" cy="249000"/>
          </a:xfrm>
          <a:prstGeom prst="rect">
            <a:avLst/>
          </a:prstGeom>
          <a:noFill/>
          <a:ln>
            <a:noFill/>
          </a:ln>
        </p:spPr>
      </p:pic>
      <p:pic>
        <p:nvPicPr>
          <p:cNvPr id="506" name="Shape 506"/>
          <p:cNvPicPr preferRelativeResize="0"/>
          <p:nvPr/>
        </p:nvPicPr>
        <p:blipFill rotWithShape="1">
          <a:blip r:embed="rId14">
            <a:alphaModFix/>
          </a:blip>
          <a:srcRect/>
          <a:stretch/>
        </p:blipFill>
        <p:spPr>
          <a:xfrm>
            <a:off x="8228069" y="2187052"/>
            <a:ext cx="625200" cy="383400"/>
          </a:xfrm>
          <a:prstGeom prst="rect">
            <a:avLst/>
          </a:prstGeom>
          <a:noFill/>
          <a:ln>
            <a:noFill/>
          </a:ln>
        </p:spPr>
      </p:pic>
      <p:pic>
        <p:nvPicPr>
          <p:cNvPr id="507" name="Shape 507"/>
          <p:cNvPicPr preferRelativeResize="0"/>
          <p:nvPr/>
        </p:nvPicPr>
        <p:blipFill rotWithShape="1">
          <a:blip r:embed="rId15">
            <a:alphaModFix/>
          </a:blip>
          <a:srcRect/>
          <a:stretch/>
        </p:blipFill>
        <p:spPr>
          <a:xfrm>
            <a:off x="581824" y="3079952"/>
            <a:ext cx="585300" cy="359100"/>
          </a:xfrm>
          <a:prstGeom prst="rect">
            <a:avLst/>
          </a:prstGeom>
          <a:noFill/>
          <a:ln>
            <a:noFill/>
          </a:ln>
        </p:spPr>
      </p:pic>
      <p:pic>
        <p:nvPicPr>
          <p:cNvPr id="508" name="Shape 508" descr="logo_easystack-300x184.png"/>
          <p:cNvPicPr preferRelativeResize="0"/>
          <p:nvPr/>
        </p:nvPicPr>
        <p:blipFill rotWithShape="1">
          <a:blip r:embed="rId16">
            <a:alphaModFix/>
          </a:blip>
          <a:srcRect/>
          <a:stretch/>
        </p:blipFill>
        <p:spPr>
          <a:xfrm>
            <a:off x="6129475" y="2192002"/>
            <a:ext cx="609000" cy="373500"/>
          </a:xfrm>
          <a:prstGeom prst="rect">
            <a:avLst/>
          </a:prstGeom>
          <a:noFill/>
          <a:ln>
            <a:noFill/>
          </a:ln>
        </p:spPr>
      </p:pic>
      <p:pic>
        <p:nvPicPr>
          <p:cNvPr id="509" name="Shape 509" descr="logo_ebay-300x184.png"/>
          <p:cNvPicPr preferRelativeResize="0"/>
          <p:nvPr/>
        </p:nvPicPr>
        <p:blipFill rotWithShape="1">
          <a:blip r:embed="rId17">
            <a:alphaModFix/>
          </a:blip>
          <a:srcRect/>
          <a:stretch/>
        </p:blipFill>
        <p:spPr>
          <a:xfrm>
            <a:off x="6755223" y="2242852"/>
            <a:ext cx="443100" cy="271800"/>
          </a:xfrm>
          <a:prstGeom prst="rect">
            <a:avLst/>
          </a:prstGeom>
          <a:noFill/>
          <a:ln>
            <a:noFill/>
          </a:ln>
        </p:spPr>
      </p:pic>
      <p:pic>
        <p:nvPicPr>
          <p:cNvPr id="510" name="Shape 510" descr="logo_goldmansachs-300x184.png"/>
          <p:cNvPicPr preferRelativeResize="0"/>
          <p:nvPr/>
        </p:nvPicPr>
        <p:blipFill rotWithShape="1">
          <a:blip r:embed="rId18">
            <a:alphaModFix/>
          </a:blip>
          <a:srcRect/>
          <a:stretch/>
        </p:blipFill>
        <p:spPr>
          <a:xfrm>
            <a:off x="2986996" y="2685187"/>
            <a:ext cx="510900" cy="313200"/>
          </a:xfrm>
          <a:prstGeom prst="rect">
            <a:avLst/>
          </a:prstGeom>
          <a:noFill/>
          <a:ln>
            <a:noFill/>
          </a:ln>
        </p:spPr>
      </p:pic>
      <p:pic>
        <p:nvPicPr>
          <p:cNvPr id="511" name="Shape 511" descr="logo_heptio-300x184.png"/>
          <p:cNvPicPr preferRelativeResize="0"/>
          <p:nvPr/>
        </p:nvPicPr>
        <p:blipFill rotWithShape="1">
          <a:blip r:embed="rId19">
            <a:alphaModFix/>
          </a:blip>
          <a:srcRect/>
          <a:stretch/>
        </p:blipFill>
        <p:spPr>
          <a:xfrm>
            <a:off x="8578751" y="2669587"/>
            <a:ext cx="562200" cy="344400"/>
          </a:xfrm>
          <a:prstGeom prst="rect">
            <a:avLst/>
          </a:prstGeom>
          <a:noFill/>
          <a:ln>
            <a:noFill/>
          </a:ln>
        </p:spPr>
      </p:pic>
      <p:pic>
        <p:nvPicPr>
          <p:cNvPr id="512" name="Shape 512" descr="C1_Core_NG_RGB_R-01.png"/>
          <p:cNvPicPr preferRelativeResize="0"/>
          <p:nvPr/>
        </p:nvPicPr>
        <p:blipFill rotWithShape="1">
          <a:blip r:embed="rId20">
            <a:alphaModFix/>
          </a:blip>
          <a:srcRect l="22959" t="32122" r="20711" b="32410"/>
          <a:stretch/>
        </p:blipFill>
        <p:spPr>
          <a:xfrm>
            <a:off x="3509224" y="1788246"/>
            <a:ext cx="625200" cy="304200"/>
          </a:xfrm>
          <a:prstGeom prst="rect">
            <a:avLst/>
          </a:prstGeom>
          <a:noFill/>
          <a:ln>
            <a:noFill/>
          </a:ln>
        </p:spPr>
      </p:pic>
      <p:pic>
        <p:nvPicPr>
          <p:cNvPr id="513" name="Shape 513"/>
          <p:cNvPicPr preferRelativeResize="0"/>
          <p:nvPr/>
        </p:nvPicPr>
        <p:blipFill rotWithShape="1">
          <a:blip r:embed="rId21">
            <a:alphaModFix/>
          </a:blip>
          <a:srcRect t="19325" b="17395"/>
          <a:stretch/>
        </p:blipFill>
        <p:spPr>
          <a:xfrm>
            <a:off x="2651221" y="1431400"/>
            <a:ext cx="609000" cy="236400"/>
          </a:xfrm>
          <a:prstGeom prst="rect">
            <a:avLst/>
          </a:prstGeom>
          <a:noFill/>
          <a:ln>
            <a:noFill/>
          </a:ln>
        </p:spPr>
      </p:pic>
      <p:pic>
        <p:nvPicPr>
          <p:cNvPr id="514" name="Shape 514"/>
          <p:cNvPicPr preferRelativeResize="0"/>
          <p:nvPr/>
        </p:nvPicPr>
        <p:blipFill rotWithShape="1">
          <a:blip r:embed="rId22">
            <a:alphaModFix/>
          </a:blip>
          <a:srcRect t="13265" b="13725"/>
          <a:stretch/>
        </p:blipFill>
        <p:spPr>
          <a:xfrm>
            <a:off x="4459439" y="1391800"/>
            <a:ext cx="704700" cy="315600"/>
          </a:xfrm>
          <a:prstGeom prst="rect">
            <a:avLst/>
          </a:prstGeom>
          <a:noFill/>
          <a:ln>
            <a:noFill/>
          </a:ln>
        </p:spPr>
      </p:pic>
      <p:pic>
        <p:nvPicPr>
          <p:cNvPr id="515" name="Shape 515"/>
          <p:cNvPicPr preferRelativeResize="0"/>
          <p:nvPr/>
        </p:nvPicPr>
        <p:blipFill rotWithShape="1">
          <a:blip r:embed="rId23">
            <a:alphaModFix/>
          </a:blip>
          <a:srcRect/>
          <a:stretch/>
        </p:blipFill>
        <p:spPr>
          <a:xfrm>
            <a:off x="7111096" y="1413850"/>
            <a:ext cx="443100" cy="271500"/>
          </a:xfrm>
          <a:prstGeom prst="rect">
            <a:avLst/>
          </a:prstGeom>
          <a:noFill/>
          <a:ln>
            <a:noFill/>
          </a:ln>
        </p:spPr>
      </p:pic>
      <p:pic>
        <p:nvPicPr>
          <p:cNvPr id="516" name="Shape 516"/>
          <p:cNvPicPr preferRelativeResize="0"/>
          <p:nvPr/>
        </p:nvPicPr>
        <p:blipFill rotWithShape="1">
          <a:blip r:embed="rId24">
            <a:alphaModFix/>
          </a:blip>
          <a:srcRect t="18790" b="21858"/>
          <a:stretch/>
        </p:blipFill>
        <p:spPr>
          <a:xfrm>
            <a:off x="4724457" y="1824246"/>
            <a:ext cx="638100" cy="232200"/>
          </a:xfrm>
          <a:prstGeom prst="rect">
            <a:avLst/>
          </a:prstGeom>
          <a:noFill/>
          <a:ln>
            <a:noFill/>
          </a:ln>
        </p:spPr>
      </p:pic>
      <p:pic>
        <p:nvPicPr>
          <p:cNvPr id="517" name="Shape 517"/>
          <p:cNvPicPr preferRelativeResize="0"/>
          <p:nvPr/>
        </p:nvPicPr>
        <p:blipFill rotWithShape="1">
          <a:blip r:embed="rId25">
            <a:alphaModFix/>
          </a:blip>
          <a:srcRect t="14391" b="18008"/>
          <a:stretch/>
        </p:blipFill>
        <p:spPr>
          <a:xfrm>
            <a:off x="2871608" y="1808646"/>
            <a:ext cx="636000" cy="263400"/>
          </a:xfrm>
          <a:prstGeom prst="rect">
            <a:avLst/>
          </a:prstGeom>
          <a:noFill/>
          <a:ln>
            <a:noFill/>
          </a:ln>
        </p:spPr>
      </p:pic>
      <p:pic>
        <p:nvPicPr>
          <p:cNvPr id="518" name="Shape 518" descr="Aporeto-01.png"/>
          <p:cNvPicPr preferRelativeResize="0"/>
          <p:nvPr/>
        </p:nvPicPr>
        <p:blipFill rotWithShape="1">
          <a:blip r:embed="rId26">
            <a:alphaModFix/>
          </a:blip>
          <a:srcRect/>
          <a:stretch/>
        </p:blipFill>
        <p:spPr>
          <a:xfrm>
            <a:off x="3785800" y="1458100"/>
            <a:ext cx="646500" cy="183000"/>
          </a:xfrm>
          <a:prstGeom prst="rect">
            <a:avLst/>
          </a:prstGeom>
          <a:noFill/>
          <a:ln>
            <a:noFill/>
          </a:ln>
        </p:spPr>
      </p:pic>
      <p:pic>
        <p:nvPicPr>
          <p:cNvPr id="519" name="Shape 519"/>
          <p:cNvPicPr preferRelativeResize="0"/>
          <p:nvPr/>
        </p:nvPicPr>
        <p:blipFill rotWithShape="1">
          <a:blip r:embed="rId27">
            <a:alphaModFix/>
          </a:blip>
          <a:srcRect/>
          <a:stretch/>
        </p:blipFill>
        <p:spPr>
          <a:xfrm>
            <a:off x="7899070" y="3565773"/>
            <a:ext cx="513600" cy="315300"/>
          </a:xfrm>
          <a:prstGeom prst="rect">
            <a:avLst/>
          </a:prstGeom>
          <a:noFill/>
          <a:ln>
            <a:noFill/>
          </a:ln>
        </p:spPr>
      </p:pic>
      <p:pic>
        <p:nvPicPr>
          <p:cNvPr id="520" name="Shape 520"/>
          <p:cNvPicPr preferRelativeResize="0"/>
          <p:nvPr/>
        </p:nvPicPr>
        <p:blipFill rotWithShape="1">
          <a:blip r:embed="rId28">
            <a:alphaModFix/>
          </a:blip>
          <a:srcRect/>
          <a:stretch/>
        </p:blipFill>
        <p:spPr>
          <a:xfrm>
            <a:off x="835470" y="3949816"/>
            <a:ext cx="609000" cy="373500"/>
          </a:xfrm>
          <a:prstGeom prst="rect">
            <a:avLst/>
          </a:prstGeom>
          <a:noFill/>
          <a:ln>
            <a:noFill/>
          </a:ln>
        </p:spPr>
      </p:pic>
      <p:pic>
        <p:nvPicPr>
          <p:cNvPr id="521" name="Shape 521"/>
          <p:cNvPicPr preferRelativeResize="0"/>
          <p:nvPr/>
        </p:nvPicPr>
        <p:blipFill rotWithShape="1">
          <a:blip r:embed="rId29">
            <a:alphaModFix/>
          </a:blip>
          <a:srcRect/>
          <a:stretch/>
        </p:blipFill>
        <p:spPr>
          <a:xfrm>
            <a:off x="1469965" y="3962416"/>
            <a:ext cx="567900" cy="348300"/>
          </a:xfrm>
          <a:prstGeom prst="rect">
            <a:avLst/>
          </a:prstGeom>
          <a:noFill/>
          <a:ln>
            <a:noFill/>
          </a:ln>
        </p:spPr>
      </p:pic>
      <p:pic>
        <p:nvPicPr>
          <p:cNvPr id="522" name="Shape 522"/>
          <p:cNvPicPr preferRelativeResize="0"/>
          <p:nvPr/>
        </p:nvPicPr>
        <p:blipFill rotWithShape="1">
          <a:blip r:embed="rId30">
            <a:alphaModFix/>
          </a:blip>
          <a:srcRect t="20121" b="26149"/>
          <a:stretch/>
        </p:blipFill>
        <p:spPr>
          <a:xfrm>
            <a:off x="3688749" y="4020466"/>
            <a:ext cx="704700" cy="232200"/>
          </a:xfrm>
          <a:prstGeom prst="rect">
            <a:avLst/>
          </a:prstGeom>
          <a:noFill/>
          <a:ln>
            <a:noFill/>
          </a:ln>
        </p:spPr>
      </p:pic>
      <p:pic>
        <p:nvPicPr>
          <p:cNvPr id="523" name="Shape 523"/>
          <p:cNvPicPr preferRelativeResize="0"/>
          <p:nvPr/>
        </p:nvPicPr>
        <p:blipFill rotWithShape="1">
          <a:blip r:embed="rId31">
            <a:alphaModFix/>
          </a:blip>
          <a:srcRect t="15600" b="16982"/>
          <a:stretch/>
        </p:blipFill>
        <p:spPr>
          <a:xfrm>
            <a:off x="6585079" y="3996316"/>
            <a:ext cx="678600" cy="280500"/>
          </a:xfrm>
          <a:prstGeom prst="rect">
            <a:avLst/>
          </a:prstGeom>
          <a:noFill/>
          <a:ln>
            <a:noFill/>
          </a:ln>
        </p:spPr>
      </p:pic>
      <p:pic>
        <p:nvPicPr>
          <p:cNvPr id="524" name="Shape 524"/>
          <p:cNvPicPr preferRelativeResize="0"/>
          <p:nvPr/>
        </p:nvPicPr>
        <p:blipFill rotWithShape="1">
          <a:blip r:embed="rId32">
            <a:alphaModFix/>
          </a:blip>
          <a:srcRect b="13785"/>
          <a:stretch/>
        </p:blipFill>
        <p:spPr>
          <a:xfrm>
            <a:off x="48593" y="4318558"/>
            <a:ext cx="663900" cy="351000"/>
          </a:xfrm>
          <a:prstGeom prst="rect">
            <a:avLst/>
          </a:prstGeom>
          <a:noFill/>
          <a:ln>
            <a:noFill/>
          </a:ln>
        </p:spPr>
      </p:pic>
      <p:pic>
        <p:nvPicPr>
          <p:cNvPr id="525" name="Shape 525"/>
          <p:cNvPicPr preferRelativeResize="0"/>
          <p:nvPr/>
        </p:nvPicPr>
        <p:blipFill rotWithShape="1">
          <a:blip r:embed="rId33">
            <a:alphaModFix/>
          </a:blip>
          <a:srcRect t="18808" b="20731"/>
          <a:stretch/>
        </p:blipFill>
        <p:spPr>
          <a:xfrm>
            <a:off x="1442789" y="4364908"/>
            <a:ext cx="696000" cy="258300"/>
          </a:xfrm>
          <a:prstGeom prst="rect">
            <a:avLst/>
          </a:prstGeom>
          <a:noFill/>
          <a:ln>
            <a:noFill/>
          </a:ln>
        </p:spPr>
      </p:pic>
      <p:pic>
        <p:nvPicPr>
          <p:cNvPr id="526" name="Shape 526"/>
          <p:cNvPicPr preferRelativeResize="0"/>
          <p:nvPr/>
        </p:nvPicPr>
        <p:blipFill rotWithShape="1">
          <a:blip r:embed="rId34">
            <a:alphaModFix/>
          </a:blip>
          <a:srcRect/>
          <a:stretch/>
        </p:blipFill>
        <p:spPr>
          <a:xfrm>
            <a:off x="6928795" y="4366858"/>
            <a:ext cx="414900" cy="254400"/>
          </a:xfrm>
          <a:prstGeom prst="rect">
            <a:avLst/>
          </a:prstGeom>
          <a:noFill/>
          <a:ln>
            <a:noFill/>
          </a:ln>
        </p:spPr>
      </p:pic>
      <p:pic>
        <p:nvPicPr>
          <p:cNvPr id="527" name="Shape 527"/>
          <p:cNvPicPr preferRelativeResize="0"/>
          <p:nvPr/>
        </p:nvPicPr>
        <p:blipFill rotWithShape="1">
          <a:blip r:embed="rId35">
            <a:alphaModFix/>
          </a:blip>
          <a:srcRect/>
          <a:stretch/>
        </p:blipFill>
        <p:spPr>
          <a:xfrm>
            <a:off x="1188848" y="3091952"/>
            <a:ext cx="546900" cy="335100"/>
          </a:xfrm>
          <a:prstGeom prst="rect">
            <a:avLst/>
          </a:prstGeom>
          <a:noFill/>
          <a:ln>
            <a:noFill/>
          </a:ln>
        </p:spPr>
      </p:pic>
      <p:pic>
        <p:nvPicPr>
          <p:cNvPr id="528" name="Shape 528"/>
          <p:cNvPicPr preferRelativeResize="0"/>
          <p:nvPr/>
        </p:nvPicPr>
        <p:blipFill rotWithShape="1">
          <a:blip r:embed="rId36">
            <a:alphaModFix/>
          </a:blip>
          <a:srcRect l="-5126" t="19973" r="-2574" b="20474"/>
          <a:stretch/>
        </p:blipFill>
        <p:spPr>
          <a:xfrm>
            <a:off x="3828411" y="3562623"/>
            <a:ext cx="948300" cy="321600"/>
          </a:xfrm>
          <a:prstGeom prst="rect">
            <a:avLst/>
          </a:prstGeom>
          <a:noFill/>
          <a:ln>
            <a:noFill/>
          </a:ln>
        </p:spPr>
      </p:pic>
      <p:pic>
        <p:nvPicPr>
          <p:cNvPr id="529" name="Shape 529"/>
          <p:cNvPicPr preferRelativeResize="0"/>
          <p:nvPr/>
        </p:nvPicPr>
        <p:blipFill rotWithShape="1">
          <a:blip r:embed="rId37">
            <a:alphaModFix/>
          </a:blip>
          <a:srcRect/>
          <a:stretch/>
        </p:blipFill>
        <p:spPr>
          <a:xfrm>
            <a:off x="8081376" y="3123752"/>
            <a:ext cx="443100" cy="271500"/>
          </a:xfrm>
          <a:prstGeom prst="rect">
            <a:avLst/>
          </a:prstGeom>
          <a:noFill/>
          <a:ln>
            <a:noFill/>
          </a:ln>
        </p:spPr>
      </p:pic>
      <p:pic>
        <p:nvPicPr>
          <p:cNvPr id="530" name="Shape 530" descr="logo_ncsoft-300x184.png"/>
          <p:cNvPicPr preferRelativeResize="0"/>
          <p:nvPr/>
        </p:nvPicPr>
        <p:blipFill rotWithShape="1">
          <a:blip r:embed="rId38">
            <a:alphaModFix/>
          </a:blip>
          <a:srcRect t="19266" b="22614"/>
          <a:stretch/>
        </p:blipFill>
        <p:spPr>
          <a:xfrm>
            <a:off x="3168651" y="3605073"/>
            <a:ext cx="663900" cy="236700"/>
          </a:xfrm>
          <a:prstGeom prst="rect">
            <a:avLst/>
          </a:prstGeom>
          <a:noFill/>
          <a:ln>
            <a:noFill/>
          </a:ln>
        </p:spPr>
      </p:pic>
      <p:pic>
        <p:nvPicPr>
          <p:cNvPr id="531" name="Shape 531" descr="juniper-networks-blue-png.png"/>
          <p:cNvPicPr preferRelativeResize="0"/>
          <p:nvPr/>
        </p:nvPicPr>
        <p:blipFill rotWithShape="1">
          <a:blip r:embed="rId39">
            <a:alphaModFix/>
          </a:blip>
          <a:srcRect/>
          <a:stretch/>
        </p:blipFill>
        <p:spPr>
          <a:xfrm>
            <a:off x="6003381" y="3158702"/>
            <a:ext cx="604800" cy="201600"/>
          </a:xfrm>
          <a:prstGeom prst="rect">
            <a:avLst/>
          </a:prstGeom>
          <a:noFill/>
          <a:ln>
            <a:noFill/>
          </a:ln>
        </p:spPr>
      </p:pic>
      <p:pic>
        <p:nvPicPr>
          <p:cNvPr id="532" name="Shape 532"/>
          <p:cNvPicPr preferRelativeResize="0"/>
          <p:nvPr/>
        </p:nvPicPr>
        <p:blipFill rotWithShape="1">
          <a:blip r:embed="rId40">
            <a:alphaModFix/>
          </a:blip>
          <a:srcRect/>
          <a:stretch/>
        </p:blipFill>
        <p:spPr>
          <a:xfrm>
            <a:off x="7139548" y="1770846"/>
            <a:ext cx="553200" cy="339000"/>
          </a:xfrm>
          <a:prstGeom prst="rect">
            <a:avLst/>
          </a:prstGeom>
          <a:noFill/>
          <a:ln>
            <a:noFill/>
          </a:ln>
        </p:spPr>
      </p:pic>
      <p:pic>
        <p:nvPicPr>
          <p:cNvPr id="533" name="Shape 533"/>
          <p:cNvPicPr preferRelativeResize="0"/>
          <p:nvPr/>
        </p:nvPicPr>
        <p:blipFill rotWithShape="1">
          <a:blip r:embed="rId41">
            <a:alphaModFix/>
          </a:blip>
          <a:srcRect/>
          <a:stretch/>
        </p:blipFill>
        <p:spPr>
          <a:xfrm>
            <a:off x="83215" y="2193052"/>
            <a:ext cx="604800" cy="371400"/>
          </a:xfrm>
          <a:prstGeom prst="rect">
            <a:avLst/>
          </a:prstGeom>
          <a:noFill/>
          <a:ln>
            <a:noFill/>
          </a:ln>
        </p:spPr>
      </p:pic>
      <p:pic>
        <p:nvPicPr>
          <p:cNvPr id="534" name="Shape 534"/>
          <p:cNvPicPr preferRelativeResize="0"/>
          <p:nvPr/>
        </p:nvPicPr>
        <p:blipFill rotWithShape="1">
          <a:blip r:embed="rId42">
            <a:alphaModFix/>
          </a:blip>
          <a:srcRect/>
          <a:stretch/>
        </p:blipFill>
        <p:spPr>
          <a:xfrm>
            <a:off x="1308312" y="2180302"/>
            <a:ext cx="646500" cy="396900"/>
          </a:xfrm>
          <a:prstGeom prst="rect">
            <a:avLst/>
          </a:prstGeom>
          <a:noFill/>
          <a:ln>
            <a:noFill/>
          </a:ln>
        </p:spPr>
      </p:pic>
      <p:pic>
        <p:nvPicPr>
          <p:cNvPr id="535" name="Shape 535"/>
          <p:cNvPicPr preferRelativeResize="0"/>
          <p:nvPr/>
        </p:nvPicPr>
        <p:blipFill rotWithShape="1">
          <a:blip r:embed="rId43">
            <a:alphaModFix/>
          </a:blip>
          <a:srcRect/>
          <a:stretch/>
        </p:blipFill>
        <p:spPr>
          <a:xfrm>
            <a:off x="5416727" y="2319502"/>
            <a:ext cx="696000" cy="118500"/>
          </a:xfrm>
          <a:prstGeom prst="rect">
            <a:avLst/>
          </a:prstGeom>
          <a:noFill/>
          <a:ln>
            <a:noFill/>
          </a:ln>
        </p:spPr>
      </p:pic>
      <p:pic>
        <p:nvPicPr>
          <p:cNvPr id="536" name="Shape 536" descr="logo-1.png"/>
          <p:cNvPicPr preferRelativeResize="0"/>
          <p:nvPr/>
        </p:nvPicPr>
        <p:blipFill rotWithShape="1">
          <a:blip r:embed="rId44">
            <a:alphaModFix/>
          </a:blip>
          <a:srcRect/>
          <a:stretch/>
        </p:blipFill>
        <p:spPr>
          <a:xfrm>
            <a:off x="5364173" y="1753896"/>
            <a:ext cx="378000" cy="372900"/>
          </a:xfrm>
          <a:prstGeom prst="rect">
            <a:avLst/>
          </a:prstGeom>
          <a:noFill/>
          <a:ln>
            <a:noFill/>
          </a:ln>
        </p:spPr>
      </p:pic>
      <p:pic>
        <p:nvPicPr>
          <p:cNvPr id="537" name="Shape 537"/>
          <p:cNvPicPr preferRelativeResize="0"/>
          <p:nvPr/>
        </p:nvPicPr>
        <p:blipFill rotWithShape="1">
          <a:blip r:embed="rId45">
            <a:alphaModFix/>
          </a:blip>
          <a:srcRect r="9412" b="10984"/>
          <a:stretch/>
        </p:blipFill>
        <p:spPr>
          <a:xfrm>
            <a:off x="8386374" y="1401850"/>
            <a:ext cx="704700" cy="295500"/>
          </a:xfrm>
          <a:prstGeom prst="rect">
            <a:avLst/>
          </a:prstGeom>
          <a:noFill/>
          <a:ln>
            <a:noFill/>
          </a:ln>
        </p:spPr>
      </p:pic>
      <p:pic>
        <p:nvPicPr>
          <p:cNvPr id="538" name="Shape 538"/>
          <p:cNvPicPr preferRelativeResize="0"/>
          <p:nvPr/>
        </p:nvPicPr>
        <p:blipFill rotWithShape="1">
          <a:blip r:embed="rId46">
            <a:alphaModFix/>
          </a:blip>
          <a:srcRect/>
          <a:stretch/>
        </p:blipFill>
        <p:spPr>
          <a:xfrm>
            <a:off x="2063360" y="4010116"/>
            <a:ext cx="796500" cy="252900"/>
          </a:xfrm>
          <a:prstGeom prst="rect">
            <a:avLst/>
          </a:prstGeom>
          <a:noFill/>
          <a:ln>
            <a:noFill/>
          </a:ln>
        </p:spPr>
      </p:pic>
      <p:pic>
        <p:nvPicPr>
          <p:cNvPr id="539" name="Shape 539"/>
          <p:cNvPicPr preferRelativeResize="0"/>
          <p:nvPr/>
        </p:nvPicPr>
        <p:blipFill rotWithShape="1">
          <a:blip r:embed="rId47">
            <a:alphaModFix/>
          </a:blip>
          <a:srcRect b="12854"/>
          <a:stretch/>
        </p:blipFill>
        <p:spPr>
          <a:xfrm>
            <a:off x="7822837" y="2695687"/>
            <a:ext cx="743700" cy="292200"/>
          </a:xfrm>
          <a:prstGeom prst="rect">
            <a:avLst/>
          </a:prstGeom>
          <a:noFill/>
          <a:ln>
            <a:noFill/>
          </a:ln>
        </p:spPr>
      </p:pic>
      <p:pic>
        <p:nvPicPr>
          <p:cNvPr id="540" name="Shape 540"/>
          <p:cNvPicPr preferRelativeResize="0"/>
          <p:nvPr/>
        </p:nvPicPr>
        <p:blipFill rotWithShape="1">
          <a:blip r:embed="rId48">
            <a:alphaModFix/>
          </a:blip>
          <a:srcRect/>
          <a:stretch/>
        </p:blipFill>
        <p:spPr>
          <a:xfrm>
            <a:off x="7289174" y="4030066"/>
            <a:ext cx="675000" cy="213000"/>
          </a:xfrm>
          <a:prstGeom prst="rect">
            <a:avLst/>
          </a:prstGeom>
          <a:noFill/>
          <a:ln>
            <a:noFill/>
          </a:ln>
        </p:spPr>
      </p:pic>
      <p:pic>
        <p:nvPicPr>
          <p:cNvPr id="541" name="Shape 541"/>
          <p:cNvPicPr preferRelativeResize="0"/>
          <p:nvPr/>
        </p:nvPicPr>
        <p:blipFill rotWithShape="1">
          <a:blip r:embed="rId49">
            <a:alphaModFix/>
          </a:blip>
          <a:srcRect t="24272" b="24508"/>
          <a:stretch/>
        </p:blipFill>
        <p:spPr>
          <a:xfrm>
            <a:off x="673064" y="1439500"/>
            <a:ext cx="702300" cy="220200"/>
          </a:xfrm>
          <a:prstGeom prst="rect">
            <a:avLst/>
          </a:prstGeom>
          <a:noFill/>
          <a:ln>
            <a:noFill/>
          </a:ln>
        </p:spPr>
      </p:pic>
      <p:pic>
        <p:nvPicPr>
          <p:cNvPr id="542" name="Shape 542"/>
          <p:cNvPicPr preferRelativeResize="0"/>
          <p:nvPr/>
        </p:nvPicPr>
        <p:blipFill rotWithShape="1">
          <a:blip r:embed="rId50">
            <a:alphaModFix/>
          </a:blip>
          <a:srcRect/>
          <a:stretch/>
        </p:blipFill>
        <p:spPr>
          <a:xfrm>
            <a:off x="7215072" y="2173552"/>
            <a:ext cx="670200" cy="410400"/>
          </a:xfrm>
          <a:prstGeom prst="rect">
            <a:avLst/>
          </a:prstGeom>
          <a:noFill/>
          <a:ln>
            <a:noFill/>
          </a:ln>
        </p:spPr>
      </p:pic>
      <p:pic>
        <p:nvPicPr>
          <p:cNvPr id="543" name="Shape 543" descr="csm_Logo_Gronau_0c303da688.jpg"/>
          <p:cNvPicPr preferRelativeResize="0"/>
          <p:nvPr/>
        </p:nvPicPr>
        <p:blipFill rotWithShape="1">
          <a:blip r:embed="rId51">
            <a:alphaModFix/>
          </a:blip>
          <a:srcRect t="10459" b="13523"/>
          <a:stretch/>
        </p:blipFill>
        <p:spPr>
          <a:xfrm>
            <a:off x="5041365" y="2649187"/>
            <a:ext cx="525900" cy="385200"/>
          </a:xfrm>
          <a:prstGeom prst="rect">
            <a:avLst/>
          </a:prstGeom>
          <a:noFill/>
          <a:ln>
            <a:noFill/>
          </a:ln>
        </p:spPr>
      </p:pic>
      <p:pic>
        <p:nvPicPr>
          <p:cNvPr id="544" name="Shape 544"/>
          <p:cNvPicPr preferRelativeResize="0"/>
          <p:nvPr/>
        </p:nvPicPr>
        <p:blipFill>
          <a:blip r:embed="rId52">
            <a:alphaModFix/>
          </a:blip>
          <a:stretch>
            <a:fillRect/>
          </a:stretch>
        </p:blipFill>
        <p:spPr>
          <a:xfrm>
            <a:off x="83725" y="1377186"/>
            <a:ext cx="562200" cy="344827"/>
          </a:xfrm>
          <a:prstGeom prst="rect">
            <a:avLst/>
          </a:prstGeom>
          <a:noFill/>
          <a:ln>
            <a:noFill/>
          </a:ln>
        </p:spPr>
      </p:pic>
      <p:pic>
        <p:nvPicPr>
          <p:cNvPr id="545" name="Shape 545"/>
          <p:cNvPicPr preferRelativeResize="0"/>
          <p:nvPr/>
        </p:nvPicPr>
        <p:blipFill>
          <a:blip r:embed="rId53">
            <a:alphaModFix/>
          </a:blip>
          <a:stretch>
            <a:fillRect/>
          </a:stretch>
        </p:blipFill>
        <p:spPr>
          <a:xfrm>
            <a:off x="5996317" y="1392097"/>
            <a:ext cx="513600" cy="315005"/>
          </a:xfrm>
          <a:prstGeom prst="rect">
            <a:avLst/>
          </a:prstGeom>
          <a:noFill/>
          <a:ln>
            <a:noFill/>
          </a:ln>
        </p:spPr>
      </p:pic>
      <p:pic>
        <p:nvPicPr>
          <p:cNvPr id="546" name="Shape 546"/>
          <p:cNvPicPr preferRelativeResize="0"/>
          <p:nvPr/>
        </p:nvPicPr>
        <p:blipFill rotWithShape="1">
          <a:blip r:embed="rId54">
            <a:alphaModFix/>
          </a:blip>
          <a:srcRect/>
          <a:stretch/>
        </p:blipFill>
        <p:spPr>
          <a:xfrm>
            <a:off x="3779481" y="2236061"/>
            <a:ext cx="465300" cy="285382"/>
          </a:xfrm>
          <a:prstGeom prst="rect">
            <a:avLst/>
          </a:prstGeom>
          <a:noFill/>
          <a:ln>
            <a:noFill/>
          </a:ln>
        </p:spPr>
      </p:pic>
      <p:pic>
        <p:nvPicPr>
          <p:cNvPr id="547" name="Shape 547"/>
          <p:cNvPicPr preferRelativeResize="0"/>
          <p:nvPr/>
        </p:nvPicPr>
        <p:blipFill rotWithShape="1">
          <a:blip r:embed="rId55">
            <a:alphaModFix/>
          </a:blip>
          <a:srcRect l="10375" r="14113"/>
          <a:stretch/>
        </p:blipFill>
        <p:spPr>
          <a:xfrm>
            <a:off x="4956878" y="2198802"/>
            <a:ext cx="443100" cy="359900"/>
          </a:xfrm>
          <a:prstGeom prst="rect">
            <a:avLst/>
          </a:prstGeom>
          <a:noFill/>
          <a:ln>
            <a:noFill/>
          </a:ln>
        </p:spPr>
      </p:pic>
      <p:pic>
        <p:nvPicPr>
          <p:cNvPr id="548" name="Shape 548"/>
          <p:cNvPicPr preferRelativeResize="0"/>
          <p:nvPr/>
        </p:nvPicPr>
        <p:blipFill rotWithShape="1">
          <a:blip r:embed="rId56">
            <a:alphaModFix/>
          </a:blip>
          <a:srcRect l="-4624" t="16802" b="16809"/>
          <a:stretch/>
        </p:blipFill>
        <p:spPr>
          <a:xfrm>
            <a:off x="827637" y="2694037"/>
            <a:ext cx="759300" cy="295500"/>
          </a:xfrm>
          <a:prstGeom prst="rect">
            <a:avLst/>
          </a:prstGeom>
          <a:noFill/>
          <a:ln>
            <a:noFill/>
          </a:ln>
        </p:spPr>
      </p:pic>
      <p:pic>
        <p:nvPicPr>
          <p:cNvPr id="549" name="Shape 549"/>
          <p:cNvPicPr preferRelativeResize="0"/>
          <p:nvPr/>
        </p:nvPicPr>
        <p:blipFill>
          <a:blip r:embed="rId57">
            <a:alphaModFix/>
          </a:blip>
          <a:stretch>
            <a:fillRect/>
          </a:stretch>
        </p:blipFill>
        <p:spPr>
          <a:xfrm>
            <a:off x="1599152" y="2687874"/>
            <a:ext cx="501900" cy="307827"/>
          </a:xfrm>
          <a:prstGeom prst="rect">
            <a:avLst/>
          </a:prstGeom>
          <a:noFill/>
          <a:ln>
            <a:noFill/>
          </a:ln>
        </p:spPr>
      </p:pic>
      <p:pic>
        <p:nvPicPr>
          <p:cNvPr id="550" name="Shape 550"/>
          <p:cNvPicPr preferRelativeResize="0"/>
          <p:nvPr/>
        </p:nvPicPr>
        <p:blipFill>
          <a:blip r:embed="rId58">
            <a:alphaModFix/>
          </a:blip>
          <a:stretch>
            <a:fillRect/>
          </a:stretch>
        </p:blipFill>
        <p:spPr>
          <a:xfrm>
            <a:off x="5579479" y="2667908"/>
            <a:ext cx="567000" cy="347758"/>
          </a:xfrm>
          <a:prstGeom prst="rect">
            <a:avLst/>
          </a:prstGeom>
          <a:noFill/>
          <a:ln>
            <a:noFill/>
          </a:ln>
        </p:spPr>
      </p:pic>
      <p:pic>
        <p:nvPicPr>
          <p:cNvPr id="551" name="Shape 551"/>
          <p:cNvPicPr preferRelativeResize="0"/>
          <p:nvPr/>
        </p:nvPicPr>
        <p:blipFill rotWithShape="1">
          <a:blip r:embed="rId59">
            <a:alphaModFix/>
          </a:blip>
          <a:srcRect/>
          <a:stretch/>
        </p:blipFill>
        <p:spPr>
          <a:xfrm>
            <a:off x="1189424" y="3568473"/>
            <a:ext cx="505200" cy="309900"/>
          </a:xfrm>
          <a:prstGeom prst="rect">
            <a:avLst/>
          </a:prstGeom>
          <a:noFill/>
          <a:ln>
            <a:noFill/>
          </a:ln>
        </p:spPr>
      </p:pic>
      <p:pic>
        <p:nvPicPr>
          <p:cNvPr id="552" name="Shape 552"/>
          <p:cNvPicPr preferRelativeResize="0"/>
          <p:nvPr/>
        </p:nvPicPr>
        <p:blipFill rotWithShape="1">
          <a:blip r:embed="rId60">
            <a:alphaModFix/>
          </a:blip>
          <a:srcRect l="11041" t="-8774" r="10815" b="-12247"/>
          <a:stretch/>
        </p:blipFill>
        <p:spPr>
          <a:xfrm>
            <a:off x="4392269" y="3094202"/>
            <a:ext cx="347740" cy="330600"/>
          </a:xfrm>
          <a:prstGeom prst="rect">
            <a:avLst/>
          </a:prstGeom>
          <a:noFill/>
          <a:ln>
            <a:noFill/>
          </a:ln>
        </p:spPr>
      </p:pic>
      <p:pic>
        <p:nvPicPr>
          <p:cNvPr id="553" name="Shape 553"/>
          <p:cNvPicPr preferRelativeResize="0"/>
          <p:nvPr/>
        </p:nvPicPr>
        <p:blipFill>
          <a:blip r:embed="rId61">
            <a:alphaModFix/>
          </a:blip>
          <a:stretch>
            <a:fillRect/>
          </a:stretch>
        </p:blipFill>
        <p:spPr>
          <a:xfrm>
            <a:off x="1690484" y="3537951"/>
            <a:ext cx="604800" cy="370945"/>
          </a:xfrm>
          <a:prstGeom prst="rect">
            <a:avLst/>
          </a:prstGeom>
          <a:noFill/>
          <a:ln>
            <a:noFill/>
          </a:ln>
        </p:spPr>
      </p:pic>
      <p:pic>
        <p:nvPicPr>
          <p:cNvPr id="554" name="Shape 554"/>
          <p:cNvPicPr preferRelativeResize="0"/>
          <p:nvPr/>
        </p:nvPicPr>
        <p:blipFill>
          <a:blip r:embed="rId62">
            <a:alphaModFix/>
          </a:blip>
          <a:stretch>
            <a:fillRect/>
          </a:stretch>
        </p:blipFill>
        <p:spPr>
          <a:xfrm>
            <a:off x="5355076" y="4326319"/>
            <a:ext cx="546975" cy="335478"/>
          </a:xfrm>
          <a:prstGeom prst="rect">
            <a:avLst/>
          </a:prstGeom>
          <a:noFill/>
          <a:ln>
            <a:noFill/>
          </a:ln>
        </p:spPr>
      </p:pic>
      <p:pic>
        <p:nvPicPr>
          <p:cNvPr id="555" name="Shape 555"/>
          <p:cNvPicPr preferRelativeResize="0"/>
          <p:nvPr/>
        </p:nvPicPr>
        <p:blipFill>
          <a:blip r:embed="rId63">
            <a:alphaModFix/>
          </a:blip>
          <a:stretch>
            <a:fillRect/>
          </a:stretch>
        </p:blipFill>
        <p:spPr>
          <a:xfrm>
            <a:off x="5188064" y="4022746"/>
            <a:ext cx="743625" cy="227640"/>
          </a:xfrm>
          <a:prstGeom prst="rect">
            <a:avLst/>
          </a:prstGeom>
          <a:noFill/>
          <a:ln>
            <a:noFill/>
          </a:ln>
        </p:spPr>
      </p:pic>
      <p:pic>
        <p:nvPicPr>
          <p:cNvPr id="556" name="Shape 556"/>
          <p:cNvPicPr preferRelativeResize="0"/>
          <p:nvPr/>
        </p:nvPicPr>
        <p:blipFill>
          <a:blip r:embed="rId64">
            <a:alphaModFix/>
          </a:blip>
          <a:stretch>
            <a:fillRect/>
          </a:stretch>
        </p:blipFill>
        <p:spPr>
          <a:xfrm>
            <a:off x="2503481" y="2763436"/>
            <a:ext cx="471300" cy="156702"/>
          </a:xfrm>
          <a:prstGeom prst="rect">
            <a:avLst/>
          </a:prstGeom>
          <a:noFill/>
          <a:ln>
            <a:noFill/>
          </a:ln>
        </p:spPr>
      </p:pic>
      <p:pic>
        <p:nvPicPr>
          <p:cNvPr id="557" name="Shape 557"/>
          <p:cNvPicPr preferRelativeResize="0"/>
          <p:nvPr/>
        </p:nvPicPr>
        <p:blipFill>
          <a:blip r:embed="rId65">
            <a:alphaModFix/>
          </a:blip>
          <a:stretch>
            <a:fillRect/>
          </a:stretch>
        </p:blipFill>
        <p:spPr>
          <a:xfrm>
            <a:off x="608264" y="3589777"/>
            <a:ext cx="585300" cy="267292"/>
          </a:xfrm>
          <a:prstGeom prst="rect">
            <a:avLst/>
          </a:prstGeom>
          <a:noFill/>
          <a:ln>
            <a:noFill/>
          </a:ln>
        </p:spPr>
      </p:pic>
      <p:pic>
        <p:nvPicPr>
          <p:cNvPr id="558" name="Shape 558" descr="Loodse_lang_groß.png"/>
          <p:cNvPicPr preferRelativeResize="0"/>
          <p:nvPr/>
        </p:nvPicPr>
        <p:blipFill rotWithShape="1">
          <a:blip r:embed="rId66">
            <a:alphaModFix/>
          </a:blip>
          <a:srcRect/>
          <a:stretch/>
        </p:blipFill>
        <p:spPr>
          <a:xfrm>
            <a:off x="39705" y="3637323"/>
            <a:ext cx="572700" cy="172200"/>
          </a:xfrm>
          <a:prstGeom prst="rect">
            <a:avLst/>
          </a:prstGeom>
          <a:noFill/>
          <a:ln>
            <a:noFill/>
          </a:ln>
        </p:spPr>
      </p:pic>
      <p:pic>
        <p:nvPicPr>
          <p:cNvPr id="559" name="Shape 559"/>
          <p:cNvPicPr preferRelativeResize="0"/>
          <p:nvPr/>
        </p:nvPicPr>
        <p:blipFill>
          <a:blip r:embed="rId67">
            <a:alphaModFix/>
          </a:blip>
          <a:stretch>
            <a:fillRect/>
          </a:stretch>
        </p:blipFill>
        <p:spPr>
          <a:xfrm>
            <a:off x="5932099" y="4349526"/>
            <a:ext cx="471300" cy="289064"/>
          </a:xfrm>
          <a:prstGeom prst="rect">
            <a:avLst/>
          </a:prstGeom>
          <a:noFill/>
          <a:ln>
            <a:noFill/>
          </a:ln>
        </p:spPr>
      </p:pic>
      <p:pic>
        <p:nvPicPr>
          <p:cNvPr id="560" name="Shape 560"/>
          <p:cNvPicPr preferRelativeResize="0"/>
          <p:nvPr/>
        </p:nvPicPr>
        <p:blipFill>
          <a:blip r:embed="rId68">
            <a:alphaModFix/>
          </a:blip>
          <a:stretch>
            <a:fillRect/>
          </a:stretch>
        </p:blipFill>
        <p:spPr>
          <a:xfrm>
            <a:off x="3287360" y="1479991"/>
            <a:ext cx="471300" cy="139218"/>
          </a:xfrm>
          <a:prstGeom prst="rect">
            <a:avLst/>
          </a:prstGeom>
          <a:noFill/>
          <a:ln>
            <a:noFill/>
          </a:ln>
        </p:spPr>
      </p:pic>
      <p:pic>
        <p:nvPicPr>
          <p:cNvPr id="561" name="Shape 561"/>
          <p:cNvPicPr preferRelativeResize="0"/>
          <p:nvPr/>
        </p:nvPicPr>
        <p:blipFill>
          <a:blip r:embed="rId69">
            <a:alphaModFix/>
          </a:blip>
          <a:stretch>
            <a:fillRect/>
          </a:stretch>
        </p:blipFill>
        <p:spPr>
          <a:xfrm>
            <a:off x="1312759" y="1871151"/>
            <a:ext cx="696000" cy="138389"/>
          </a:xfrm>
          <a:prstGeom prst="rect">
            <a:avLst/>
          </a:prstGeom>
          <a:noFill/>
          <a:ln>
            <a:noFill/>
          </a:ln>
        </p:spPr>
      </p:pic>
      <p:pic>
        <p:nvPicPr>
          <p:cNvPr id="562" name="Shape 562"/>
          <p:cNvPicPr preferRelativeResize="0"/>
          <p:nvPr/>
        </p:nvPicPr>
        <p:blipFill rotWithShape="1">
          <a:blip r:embed="rId70">
            <a:alphaModFix/>
          </a:blip>
          <a:srcRect b="12449"/>
          <a:stretch/>
        </p:blipFill>
        <p:spPr>
          <a:xfrm>
            <a:off x="5743790" y="1831575"/>
            <a:ext cx="881625" cy="217542"/>
          </a:xfrm>
          <a:prstGeom prst="rect">
            <a:avLst/>
          </a:prstGeom>
          <a:noFill/>
          <a:ln>
            <a:noFill/>
          </a:ln>
        </p:spPr>
      </p:pic>
      <p:pic>
        <p:nvPicPr>
          <p:cNvPr id="563" name="Shape 563"/>
          <p:cNvPicPr preferRelativeResize="0"/>
          <p:nvPr/>
        </p:nvPicPr>
        <p:blipFill>
          <a:blip r:embed="rId71">
            <a:alphaModFix/>
          </a:blip>
          <a:stretch>
            <a:fillRect/>
          </a:stretch>
        </p:blipFill>
        <p:spPr>
          <a:xfrm>
            <a:off x="2113266" y="2673362"/>
            <a:ext cx="378000" cy="336851"/>
          </a:xfrm>
          <a:prstGeom prst="rect">
            <a:avLst/>
          </a:prstGeom>
          <a:noFill/>
          <a:ln>
            <a:noFill/>
          </a:ln>
        </p:spPr>
      </p:pic>
      <p:pic>
        <p:nvPicPr>
          <p:cNvPr id="564" name="Shape 564"/>
          <p:cNvPicPr preferRelativeResize="0"/>
          <p:nvPr/>
        </p:nvPicPr>
        <p:blipFill>
          <a:blip r:embed="rId72">
            <a:alphaModFix/>
          </a:blip>
          <a:stretch>
            <a:fillRect/>
          </a:stretch>
        </p:blipFill>
        <p:spPr>
          <a:xfrm>
            <a:off x="2483896" y="3201387"/>
            <a:ext cx="604800" cy="116229"/>
          </a:xfrm>
          <a:prstGeom prst="rect">
            <a:avLst/>
          </a:prstGeom>
          <a:noFill/>
          <a:ln>
            <a:noFill/>
          </a:ln>
        </p:spPr>
      </p:pic>
      <p:pic>
        <p:nvPicPr>
          <p:cNvPr id="565" name="Shape 565"/>
          <p:cNvPicPr preferRelativeResize="0"/>
          <p:nvPr/>
        </p:nvPicPr>
        <p:blipFill>
          <a:blip r:embed="rId73">
            <a:alphaModFix/>
          </a:blip>
          <a:stretch>
            <a:fillRect/>
          </a:stretch>
        </p:blipFill>
        <p:spPr>
          <a:xfrm>
            <a:off x="7484553" y="3170456"/>
            <a:ext cx="575099" cy="178091"/>
          </a:xfrm>
          <a:prstGeom prst="rect">
            <a:avLst/>
          </a:prstGeom>
          <a:noFill/>
          <a:ln>
            <a:noFill/>
          </a:ln>
        </p:spPr>
      </p:pic>
      <p:pic>
        <p:nvPicPr>
          <p:cNvPr id="566" name="Shape 566"/>
          <p:cNvPicPr preferRelativeResize="0"/>
          <p:nvPr/>
        </p:nvPicPr>
        <p:blipFill>
          <a:blip r:embed="rId74">
            <a:alphaModFix/>
          </a:blip>
          <a:stretch>
            <a:fillRect/>
          </a:stretch>
        </p:blipFill>
        <p:spPr>
          <a:xfrm>
            <a:off x="8546200" y="3157182"/>
            <a:ext cx="572702" cy="204641"/>
          </a:xfrm>
          <a:prstGeom prst="rect">
            <a:avLst/>
          </a:prstGeom>
          <a:noFill/>
          <a:ln>
            <a:noFill/>
          </a:ln>
        </p:spPr>
      </p:pic>
      <p:pic>
        <p:nvPicPr>
          <p:cNvPr id="567" name="Shape 567"/>
          <p:cNvPicPr preferRelativeResize="0"/>
          <p:nvPr/>
        </p:nvPicPr>
        <p:blipFill rotWithShape="1">
          <a:blip r:embed="rId75">
            <a:alphaModFix/>
          </a:blip>
          <a:srcRect l="16500" t="15873" r="16507" b="18315"/>
          <a:stretch/>
        </p:blipFill>
        <p:spPr>
          <a:xfrm>
            <a:off x="5317130" y="3505754"/>
            <a:ext cx="443100" cy="435339"/>
          </a:xfrm>
          <a:prstGeom prst="rect">
            <a:avLst/>
          </a:prstGeom>
          <a:noFill/>
          <a:ln>
            <a:noFill/>
          </a:ln>
        </p:spPr>
      </p:pic>
      <p:pic>
        <p:nvPicPr>
          <p:cNvPr id="568" name="Shape 568"/>
          <p:cNvPicPr preferRelativeResize="0"/>
          <p:nvPr/>
        </p:nvPicPr>
        <p:blipFill>
          <a:blip r:embed="rId76">
            <a:alphaModFix/>
          </a:blip>
          <a:stretch>
            <a:fillRect/>
          </a:stretch>
        </p:blipFill>
        <p:spPr>
          <a:xfrm>
            <a:off x="5756090" y="3664771"/>
            <a:ext cx="562201" cy="117305"/>
          </a:xfrm>
          <a:prstGeom prst="rect">
            <a:avLst/>
          </a:prstGeom>
          <a:noFill/>
          <a:ln>
            <a:noFill/>
          </a:ln>
        </p:spPr>
      </p:pic>
      <p:pic>
        <p:nvPicPr>
          <p:cNvPr id="569" name="Shape 569"/>
          <p:cNvPicPr preferRelativeResize="0"/>
          <p:nvPr/>
        </p:nvPicPr>
        <p:blipFill>
          <a:blip r:embed="rId77">
            <a:alphaModFix/>
          </a:blip>
          <a:stretch>
            <a:fillRect/>
          </a:stretch>
        </p:blipFill>
        <p:spPr>
          <a:xfrm>
            <a:off x="66350" y="3997577"/>
            <a:ext cx="743625" cy="277977"/>
          </a:xfrm>
          <a:prstGeom prst="rect">
            <a:avLst/>
          </a:prstGeom>
          <a:noFill/>
          <a:ln>
            <a:noFill/>
          </a:ln>
        </p:spPr>
      </p:pic>
      <p:pic>
        <p:nvPicPr>
          <p:cNvPr id="570" name="Shape 570"/>
          <p:cNvPicPr preferRelativeResize="0"/>
          <p:nvPr/>
        </p:nvPicPr>
        <p:blipFill>
          <a:blip r:embed="rId78">
            <a:alphaModFix/>
          </a:blip>
          <a:stretch>
            <a:fillRect/>
          </a:stretch>
        </p:blipFill>
        <p:spPr>
          <a:xfrm>
            <a:off x="8541138" y="4374714"/>
            <a:ext cx="548700" cy="238688"/>
          </a:xfrm>
          <a:prstGeom prst="rect">
            <a:avLst/>
          </a:prstGeom>
          <a:noFill/>
          <a:ln>
            <a:noFill/>
          </a:ln>
        </p:spPr>
      </p:pic>
      <p:pic>
        <p:nvPicPr>
          <p:cNvPr id="571" name="Shape 571" descr="数人云logo.jpg"/>
          <p:cNvPicPr preferRelativeResize="0"/>
          <p:nvPr/>
        </p:nvPicPr>
        <p:blipFill>
          <a:blip r:embed="rId79">
            <a:alphaModFix/>
          </a:blip>
          <a:stretch>
            <a:fillRect/>
          </a:stretch>
        </p:blipFill>
        <p:spPr>
          <a:xfrm>
            <a:off x="7581335" y="1434305"/>
            <a:ext cx="777900" cy="230589"/>
          </a:xfrm>
          <a:prstGeom prst="rect">
            <a:avLst/>
          </a:prstGeom>
          <a:noFill/>
          <a:ln>
            <a:noFill/>
          </a:ln>
        </p:spPr>
      </p:pic>
      <p:pic>
        <p:nvPicPr>
          <p:cNvPr id="572" name="Shape 572"/>
          <p:cNvPicPr preferRelativeResize="0"/>
          <p:nvPr/>
        </p:nvPicPr>
        <p:blipFill>
          <a:blip r:embed="rId80">
            <a:alphaModFix/>
          </a:blip>
          <a:stretch>
            <a:fillRect/>
          </a:stretch>
        </p:blipFill>
        <p:spPr>
          <a:xfrm>
            <a:off x="6158694" y="2645816"/>
            <a:ext cx="548700" cy="391942"/>
          </a:xfrm>
          <a:prstGeom prst="rect">
            <a:avLst/>
          </a:prstGeom>
          <a:noFill/>
          <a:ln>
            <a:noFill/>
          </a:ln>
        </p:spPr>
      </p:pic>
      <p:pic>
        <p:nvPicPr>
          <p:cNvPr id="573" name="Shape 573"/>
          <p:cNvPicPr preferRelativeResize="0"/>
          <p:nvPr/>
        </p:nvPicPr>
        <p:blipFill>
          <a:blip r:embed="rId81">
            <a:alphaModFix/>
          </a:blip>
          <a:stretch>
            <a:fillRect/>
          </a:stretch>
        </p:blipFill>
        <p:spPr>
          <a:xfrm>
            <a:off x="7989669" y="4058501"/>
            <a:ext cx="525900" cy="156129"/>
          </a:xfrm>
          <a:prstGeom prst="rect">
            <a:avLst/>
          </a:prstGeom>
          <a:noFill/>
          <a:ln>
            <a:noFill/>
          </a:ln>
        </p:spPr>
      </p:pic>
      <p:pic>
        <p:nvPicPr>
          <p:cNvPr id="574" name="Shape 574" descr="Nirmata.png"/>
          <p:cNvPicPr preferRelativeResize="0"/>
          <p:nvPr/>
        </p:nvPicPr>
        <p:blipFill>
          <a:blip r:embed="rId82">
            <a:alphaModFix/>
          </a:blip>
          <a:stretch>
            <a:fillRect/>
          </a:stretch>
        </p:blipFill>
        <p:spPr>
          <a:xfrm>
            <a:off x="6314151" y="3634298"/>
            <a:ext cx="1030999" cy="178251"/>
          </a:xfrm>
          <a:prstGeom prst="rect">
            <a:avLst/>
          </a:prstGeom>
          <a:noFill/>
          <a:ln>
            <a:noFill/>
          </a:ln>
        </p:spPr>
      </p:pic>
      <p:pic>
        <p:nvPicPr>
          <p:cNvPr id="575" name="Shape 575" descr="CV-logo-stacked.png"/>
          <p:cNvPicPr preferRelativeResize="0"/>
          <p:nvPr/>
        </p:nvPicPr>
        <p:blipFill>
          <a:blip r:embed="rId83">
            <a:alphaModFix/>
          </a:blip>
          <a:stretch>
            <a:fillRect/>
          </a:stretch>
        </p:blipFill>
        <p:spPr>
          <a:xfrm>
            <a:off x="6627031" y="1741597"/>
            <a:ext cx="510900" cy="397498"/>
          </a:xfrm>
          <a:prstGeom prst="rect">
            <a:avLst/>
          </a:prstGeom>
          <a:noFill/>
          <a:ln>
            <a:noFill/>
          </a:ln>
        </p:spPr>
      </p:pic>
      <p:pic>
        <p:nvPicPr>
          <p:cNvPr id="576" name="Shape 576" descr="logo-name-vertical.png"/>
          <p:cNvPicPr preferRelativeResize="0"/>
          <p:nvPr/>
        </p:nvPicPr>
        <p:blipFill>
          <a:blip r:embed="rId84">
            <a:alphaModFix/>
          </a:blip>
          <a:stretch>
            <a:fillRect/>
          </a:stretch>
        </p:blipFill>
        <p:spPr>
          <a:xfrm>
            <a:off x="4403950" y="2685212"/>
            <a:ext cx="625200" cy="313150"/>
          </a:xfrm>
          <a:prstGeom prst="rect">
            <a:avLst/>
          </a:prstGeom>
          <a:noFill/>
          <a:ln>
            <a:noFill/>
          </a:ln>
        </p:spPr>
      </p:pic>
      <p:pic>
        <p:nvPicPr>
          <p:cNvPr id="577" name="Shape 577" descr="unnamed.png"/>
          <p:cNvPicPr preferRelativeResize="0"/>
          <p:nvPr/>
        </p:nvPicPr>
        <p:blipFill>
          <a:blip r:embed="rId85">
            <a:alphaModFix/>
          </a:blip>
          <a:stretch>
            <a:fillRect/>
          </a:stretch>
        </p:blipFill>
        <p:spPr>
          <a:xfrm>
            <a:off x="1757472" y="3174927"/>
            <a:ext cx="704700" cy="169150"/>
          </a:xfrm>
          <a:prstGeom prst="rect">
            <a:avLst/>
          </a:prstGeom>
          <a:noFill/>
          <a:ln>
            <a:noFill/>
          </a:ln>
        </p:spPr>
      </p:pic>
      <p:pic>
        <p:nvPicPr>
          <p:cNvPr id="578" name="Shape 578" descr="Mobingi_logo_horizontal.png"/>
          <p:cNvPicPr preferRelativeResize="0"/>
          <p:nvPr/>
        </p:nvPicPr>
        <p:blipFill>
          <a:blip r:embed="rId86">
            <a:alphaModFix/>
          </a:blip>
          <a:stretch>
            <a:fillRect/>
          </a:stretch>
        </p:blipFill>
        <p:spPr>
          <a:xfrm>
            <a:off x="2291143" y="3558131"/>
            <a:ext cx="881648" cy="330585"/>
          </a:xfrm>
          <a:prstGeom prst="rect">
            <a:avLst/>
          </a:prstGeom>
          <a:noFill/>
          <a:ln>
            <a:noFill/>
          </a:ln>
        </p:spPr>
      </p:pic>
      <p:pic>
        <p:nvPicPr>
          <p:cNvPr id="579" name="Shape 579" descr="logo-turbonomic.png"/>
          <p:cNvPicPr preferRelativeResize="0"/>
          <p:nvPr/>
        </p:nvPicPr>
        <p:blipFill>
          <a:blip r:embed="rId87">
            <a:alphaModFix/>
          </a:blip>
          <a:stretch>
            <a:fillRect/>
          </a:stretch>
        </p:blipFill>
        <p:spPr>
          <a:xfrm>
            <a:off x="4486828" y="4364127"/>
            <a:ext cx="838200" cy="259861"/>
          </a:xfrm>
          <a:prstGeom prst="rect">
            <a:avLst/>
          </a:prstGeom>
          <a:noFill/>
          <a:ln>
            <a:noFill/>
          </a:ln>
        </p:spPr>
      </p:pic>
      <p:pic>
        <p:nvPicPr>
          <p:cNvPr id="580" name="Shape 580" descr="LOGO-KINVOLK-Green_Isotype.png"/>
          <p:cNvPicPr preferRelativeResize="0"/>
          <p:nvPr/>
        </p:nvPicPr>
        <p:blipFill>
          <a:blip r:embed="rId88">
            <a:alphaModFix/>
          </a:blip>
          <a:stretch>
            <a:fillRect/>
          </a:stretch>
        </p:blipFill>
        <p:spPr>
          <a:xfrm>
            <a:off x="6629905" y="3071249"/>
            <a:ext cx="309300" cy="376505"/>
          </a:xfrm>
          <a:prstGeom prst="rect">
            <a:avLst/>
          </a:prstGeom>
          <a:noFill/>
          <a:ln>
            <a:noFill/>
          </a:ln>
        </p:spPr>
      </p:pic>
      <p:pic>
        <p:nvPicPr>
          <p:cNvPr id="581" name="Shape 581" descr="kong-logo_600x194.png"/>
          <p:cNvPicPr preferRelativeResize="0"/>
          <p:nvPr/>
        </p:nvPicPr>
        <p:blipFill>
          <a:blip r:embed="rId89">
            <a:alphaModFix/>
          </a:blip>
          <a:stretch>
            <a:fillRect/>
          </a:stretch>
        </p:blipFill>
        <p:spPr>
          <a:xfrm>
            <a:off x="6960929" y="3178352"/>
            <a:ext cx="501900" cy="162300"/>
          </a:xfrm>
          <a:prstGeom prst="rect">
            <a:avLst/>
          </a:prstGeom>
          <a:noFill/>
          <a:ln>
            <a:noFill/>
          </a:ln>
        </p:spPr>
      </p:pic>
      <p:pic>
        <p:nvPicPr>
          <p:cNvPr id="582" name="Shape 582"/>
          <p:cNvPicPr preferRelativeResize="0"/>
          <p:nvPr/>
        </p:nvPicPr>
        <p:blipFill>
          <a:blip r:embed="rId90">
            <a:alphaModFix/>
          </a:blip>
          <a:stretch>
            <a:fillRect/>
          </a:stretch>
        </p:blipFill>
        <p:spPr>
          <a:xfrm>
            <a:off x="2885355" y="4049951"/>
            <a:ext cx="777899" cy="173230"/>
          </a:xfrm>
          <a:prstGeom prst="rect">
            <a:avLst/>
          </a:prstGeom>
          <a:noFill/>
          <a:ln>
            <a:noFill/>
          </a:ln>
        </p:spPr>
      </p:pic>
      <p:pic>
        <p:nvPicPr>
          <p:cNvPr id="583" name="Shape 583" descr="grafana_labs_logo.png"/>
          <p:cNvPicPr preferRelativeResize="0"/>
          <p:nvPr/>
        </p:nvPicPr>
        <p:blipFill>
          <a:blip r:embed="rId91">
            <a:alphaModFix/>
          </a:blip>
          <a:stretch>
            <a:fillRect/>
          </a:stretch>
        </p:blipFill>
        <p:spPr>
          <a:xfrm>
            <a:off x="3510110" y="2769059"/>
            <a:ext cx="881625" cy="145455"/>
          </a:xfrm>
          <a:prstGeom prst="rect">
            <a:avLst/>
          </a:prstGeom>
          <a:noFill/>
          <a:ln>
            <a:noFill/>
          </a:ln>
        </p:spPr>
      </p:pic>
      <p:pic>
        <p:nvPicPr>
          <p:cNvPr id="584" name="Shape 584" descr="Screen Shot 2017-11-03 at 9.33.18 AM.png"/>
          <p:cNvPicPr preferRelativeResize="0"/>
          <p:nvPr/>
        </p:nvPicPr>
        <p:blipFill>
          <a:blip r:embed="rId92">
            <a:alphaModFix/>
          </a:blip>
          <a:stretch>
            <a:fillRect/>
          </a:stretch>
        </p:blipFill>
        <p:spPr>
          <a:xfrm>
            <a:off x="685943" y="1751276"/>
            <a:ext cx="625200" cy="378140"/>
          </a:xfrm>
          <a:prstGeom prst="rect">
            <a:avLst/>
          </a:prstGeom>
          <a:noFill/>
          <a:ln>
            <a:noFill/>
          </a:ln>
        </p:spPr>
      </p:pic>
      <p:pic>
        <p:nvPicPr>
          <p:cNvPr id="585" name="Shape 585"/>
          <p:cNvPicPr preferRelativeResize="0"/>
          <p:nvPr/>
        </p:nvPicPr>
        <p:blipFill>
          <a:blip r:embed="rId93">
            <a:alphaModFix/>
          </a:blip>
          <a:stretch>
            <a:fillRect/>
          </a:stretch>
        </p:blipFill>
        <p:spPr>
          <a:xfrm>
            <a:off x="2010375" y="1797918"/>
            <a:ext cx="414900" cy="284855"/>
          </a:xfrm>
          <a:prstGeom prst="rect">
            <a:avLst/>
          </a:prstGeom>
          <a:noFill/>
          <a:ln>
            <a:noFill/>
          </a:ln>
        </p:spPr>
      </p:pic>
      <p:pic>
        <p:nvPicPr>
          <p:cNvPr id="586" name="Shape 586"/>
          <p:cNvPicPr preferRelativeResize="0"/>
          <p:nvPr/>
        </p:nvPicPr>
        <p:blipFill>
          <a:blip r:embed="rId94">
            <a:alphaModFix/>
          </a:blip>
          <a:stretch>
            <a:fillRect/>
          </a:stretch>
        </p:blipFill>
        <p:spPr>
          <a:xfrm>
            <a:off x="5191278" y="1449283"/>
            <a:ext cx="777900" cy="200634"/>
          </a:xfrm>
          <a:prstGeom prst="rect">
            <a:avLst/>
          </a:prstGeom>
          <a:noFill/>
          <a:ln>
            <a:noFill/>
          </a:ln>
        </p:spPr>
      </p:pic>
      <p:pic>
        <p:nvPicPr>
          <p:cNvPr id="587" name="Shape 587"/>
          <p:cNvPicPr preferRelativeResize="0"/>
          <p:nvPr/>
        </p:nvPicPr>
        <p:blipFill>
          <a:blip r:embed="rId95">
            <a:alphaModFix/>
          </a:blip>
          <a:stretch>
            <a:fillRect/>
          </a:stretch>
        </p:blipFill>
        <p:spPr>
          <a:xfrm>
            <a:off x="8408529" y="3582483"/>
            <a:ext cx="704700" cy="281880"/>
          </a:xfrm>
          <a:prstGeom prst="rect">
            <a:avLst/>
          </a:prstGeom>
          <a:noFill/>
          <a:ln>
            <a:noFill/>
          </a:ln>
        </p:spPr>
      </p:pic>
      <p:pic>
        <p:nvPicPr>
          <p:cNvPr id="588" name="Shape 588" descr="unnamed.png"/>
          <p:cNvPicPr preferRelativeResize="0"/>
          <p:nvPr/>
        </p:nvPicPr>
        <p:blipFill>
          <a:blip r:embed="rId96">
            <a:alphaModFix/>
          </a:blip>
          <a:stretch>
            <a:fillRect/>
          </a:stretch>
        </p:blipFill>
        <p:spPr>
          <a:xfrm>
            <a:off x="58200" y="3150649"/>
            <a:ext cx="501900" cy="217707"/>
          </a:xfrm>
          <a:prstGeom prst="rect">
            <a:avLst/>
          </a:prstGeom>
          <a:noFill/>
          <a:ln>
            <a:noFill/>
          </a:ln>
        </p:spPr>
      </p:pic>
      <p:pic>
        <p:nvPicPr>
          <p:cNvPr id="589" name="Shape 589" descr="Pasted image at 2017_11_14 03_28 PM.png"/>
          <p:cNvPicPr preferRelativeResize="0"/>
          <p:nvPr/>
        </p:nvPicPr>
        <p:blipFill rotWithShape="1">
          <a:blip r:embed="rId97">
            <a:alphaModFix/>
          </a:blip>
          <a:srcRect l="26841" r="24531"/>
          <a:stretch/>
        </p:blipFill>
        <p:spPr>
          <a:xfrm>
            <a:off x="2732009" y="2219752"/>
            <a:ext cx="309276" cy="318001"/>
          </a:xfrm>
          <a:prstGeom prst="rect">
            <a:avLst/>
          </a:prstGeom>
          <a:noFill/>
          <a:ln>
            <a:noFill/>
          </a:ln>
        </p:spPr>
      </p:pic>
      <p:pic>
        <p:nvPicPr>
          <p:cNvPr id="590" name="Shape 590" descr="logo_styra.png"/>
          <p:cNvPicPr preferRelativeResize="0"/>
          <p:nvPr/>
        </p:nvPicPr>
        <p:blipFill>
          <a:blip r:embed="rId98">
            <a:alphaModFix/>
          </a:blip>
          <a:stretch>
            <a:fillRect/>
          </a:stretch>
        </p:blipFill>
        <p:spPr>
          <a:xfrm>
            <a:off x="742541" y="4263956"/>
            <a:ext cx="670200" cy="460204"/>
          </a:xfrm>
          <a:prstGeom prst="rect">
            <a:avLst/>
          </a:prstGeom>
          <a:noFill/>
          <a:ln>
            <a:noFill/>
          </a:ln>
        </p:spPr>
      </p:pic>
      <p:pic>
        <p:nvPicPr>
          <p:cNvPr id="591" name="Shape 591" descr="wise2c logo.jpeg"/>
          <p:cNvPicPr preferRelativeResize="0"/>
          <p:nvPr/>
        </p:nvPicPr>
        <p:blipFill>
          <a:blip r:embed="rId99">
            <a:alphaModFix/>
          </a:blip>
          <a:stretch>
            <a:fillRect/>
          </a:stretch>
        </p:blipFill>
        <p:spPr>
          <a:xfrm>
            <a:off x="8039790" y="4258408"/>
            <a:ext cx="471299" cy="471299"/>
          </a:xfrm>
          <a:prstGeom prst="rect">
            <a:avLst/>
          </a:prstGeom>
          <a:noFill/>
          <a:ln>
            <a:noFill/>
          </a:ln>
        </p:spPr>
      </p:pic>
      <p:pic>
        <p:nvPicPr>
          <p:cNvPr id="592" name="Shape 592"/>
          <p:cNvPicPr preferRelativeResize="0"/>
          <p:nvPr/>
        </p:nvPicPr>
        <p:blipFill rotWithShape="1">
          <a:blip r:embed="rId100">
            <a:alphaModFix/>
          </a:blip>
          <a:srcRect/>
          <a:stretch/>
        </p:blipFill>
        <p:spPr>
          <a:xfrm>
            <a:off x="8541065" y="3960166"/>
            <a:ext cx="575100" cy="352800"/>
          </a:xfrm>
          <a:prstGeom prst="rect">
            <a:avLst/>
          </a:prstGeom>
          <a:noFill/>
          <a:ln>
            <a:noFill/>
          </a:ln>
        </p:spPr>
      </p:pic>
      <p:pic>
        <p:nvPicPr>
          <p:cNvPr id="593" name="Shape 593" descr="DaoCloud_logo-01.png"/>
          <p:cNvPicPr preferRelativeResize="0"/>
          <p:nvPr/>
        </p:nvPicPr>
        <p:blipFill rotWithShape="1">
          <a:blip r:embed="rId101">
            <a:alphaModFix/>
          </a:blip>
          <a:srcRect l="3478" r="5213"/>
          <a:stretch/>
        </p:blipFill>
        <p:spPr>
          <a:xfrm>
            <a:off x="1971561" y="2248252"/>
            <a:ext cx="743700" cy="261000"/>
          </a:xfrm>
          <a:prstGeom prst="rect">
            <a:avLst/>
          </a:prstGeom>
          <a:noFill/>
          <a:ln>
            <a:noFill/>
          </a:ln>
        </p:spPr>
      </p:pic>
      <p:pic>
        <p:nvPicPr>
          <p:cNvPr id="594" name="Shape 594"/>
          <p:cNvPicPr preferRelativeResize="0"/>
          <p:nvPr/>
        </p:nvPicPr>
        <p:blipFill rotWithShape="1">
          <a:blip r:embed="rId102">
            <a:alphaModFix/>
          </a:blip>
          <a:srcRect t="24553" b="28960"/>
          <a:stretch/>
        </p:blipFill>
        <p:spPr>
          <a:xfrm>
            <a:off x="4261530" y="2282367"/>
            <a:ext cx="678600" cy="192770"/>
          </a:xfrm>
          <a:prstGeom prst="rect">
            <a:avLst/>
          </a:prstGeom>
          <a:noFill/>
          <a:ln>
            <a:noFill/>
          </a:ln>
        </p:spPr>
      </p:pic>
      <p:pic>
        <p:nvPicPr>
          <p:cNvPr id="595" name="Shape 595" descr="Datawire.png"/>
          <p:cNvPicPr preferRelativeResize="0"/>
          <p:nvPr/>
        </p:nvPicPr>
        <p:blipFill>
          <a:blip r:embed="rId103">
            <a:alphaModFix/>
          </a:blip>
          <a:stretch>
            <a:fillRect/>
          </a:stretch>
        </p:blipFill>
        <p:spPr>
          <a:xfrm>
            <a:off x="3058034" y="2259841"/>
            <a:ext cx="704699" cy="237822"/>
          </a:xfrm>
          <a:prstGeom prst="rect">
            <a:avLst/>
          </a:prstGeom>
          <a:noFill/>
          <a:ln>
            <a:noFill/>
          </a:ln>
        </p:spPr>
      </p:pic>
      <p:pic>
        <p:nvPicPr>
          <p:cNvPr id="596" name="Shape 596"/>
          <p:cNvPicPr preferRelativeResize="0"/>
          <p:nvPr/>
        </p:nvPicPr>
        <p:blipFill>
          <a:blip r:embed="rId104">
            <a:alphaModFix/>
          </a:blip>
          <a:stretch>
            <a:fillRect/>
          </a:stretch>
        </p:blipFill>
        <p:spPr>
          <a:xfrm>
            <a:off x="8870017" y="2272252"/>
            <a:ext cx="236982" cy="213000"/>
          </a:xfrm>
          <a:prstGeom prst="rect">
            <a:avLst/>
          </a:prstGeom>
          <a:noFill/>
          <a:ln>
            <a:noFill/>
          </a:ln>
        </p:spPr>
      </p:pic>
      <p:pic>
        <p:nvPicPr>
          <p:cNvPr id="597" name="Shape 597"/>
          <p:cNvPicPr preferRelativeResize="0"/>
          <p:nvPr/>
        </p:nvPicPr>
        <p:blipFill>
          <a:blip r:embed="rId105">
            <a:alphaModFix/>
          </a:blip>
          <a:stretch>
            <a:fillRect/>
          </a:stretch>
        </p:blipFill>
        <p:spPr>
          <a:xfrm>
            <a:off x="7395722" y="2634337"/>
            <a:ext cx="414900" cy="414900"/>
          </a:xfrm>
          <a:prstGeom prst="rect">
            <a:avLst/>
          </a:prstGeom>
          <a:noFill/>
          <a:ln>
            <a:noFill/>
          </a:ln>
        </p:spPr>
      </p:pic>
      <p:pic>
        <p:nvPicPr>
          <p:cNvPr id="598" name="Shape 598"/>
          <p:cNvPicPr preferRelativeResize="0"/>
          <p:nvPr/>
        </p:nvPicPr>
        <p:blipFill>
          <a:blip r:embed="rId106">
            <a:alphaModFix/>
          </a:blip>
          <a:stretch>
            <a:fillRect/>
          </a:stretch>
        </p:blipFill>
        <p:spPr>
          <a:xfrm>
            <a:off x="8304981" y="1839417"/>
            <a:ext cx="838200" cy="201858"/>
          </a:xfrm>
          <a:prstGeom prst="rect">
            <a:avLst/>
          </a:prstGeom>
          <a:noFill/>
          <a:ln>
            <a:noFill/>
          </a:ln>
        </p:spPr>
      </p:pic>
      <p:pic>
        <p:nvPicPr>
          <p:cNvPr id="599" name="Shape 599" descr="cncf_logo_joyent.png"/>
          <p:cNvPicPr preferRelativeResize="0"/>
          <p:nvPr/>
        </p:nvPicPr>
        <p:blipFill rotWithShape="1">
          <a:blip r:embed="rId107">
            <a:alphaModFix/>
          </a:blip>
          <a:srcRect/>
          <a:stretch/>
        </p:blipFill>
        <p:spPr>
          <a:xfrm>
            <a:off x="5419456" y="3086852"/>
            <a:ext cx="562200" cy="345300"/>
          </a:xfrm>
          <a:prstGeom prst="rect">
            <a:avLst/>
          </a:prstGeom>
          <a:noFill/>
          <a:ln>
            <a:noFill/>
          </a:ln>
        </p:spPr>
      </p:pic>
      <p:pic>
        <p:nvPicPr>
          <p:cNvPr id="600" name="Shape 600"/>
          <p:cNvPicPr preferRelativeResize="0"/>
          <p:nvPr/>
        </p:nvPicPr>
        <p:blipFill>
          <a:blip r:embed="rId108">
            <a:alphaModFix/>
          </a:blip>
          <a:stretch>
            <a:fillRect/>
          </a:stretch>
        </p:blipFill>
        <p:spPr>
          <a:xfrm>
            <a:off x="7373743" y="4299018"/>
            <a:ext cx="636000" cy="390080"/>
          </a:xfrm>
          <a:prstGeom prst="rect">
            <a:avLst/>
          </a:prstGeom>
          <a:noFill/>
          <a:ln>
            <a:noFill/>
          </a:ln>
        </p:spPr>
      </p:pic>
      <p:pic>
        <p:nvPicPr>
          <p:cNvPr id="601" name="Shape 601"/>
          <p:cNvPicPr preferRelativeResize="0"/>
          <p:nvPr/>
        </p:nvPicPr>
        <p:blipFill>
          <a:blip r:embed="rId109">
            <a:alphaModFix/>
          </a:blip>
          <a:stretch>
            <a:fillRect/>
          </a:stretch>
        </p:blipFill>
        <p:spPr>
          <a:xfrm>
            <a:off x="704764" y="2311806"/>
            <a:ext cx="586800" cy="133892"/>
          </a:xfrm>
          <a:prstGeom prst="rect">
            <a:avLst/>
          </a:prstGeom>
          <a:noFill/>
          <a:ln>
            <a:noFill/>
          </a:ln>
        </p:spPr>
      </p:pic>
      <p:pic>
        <p:nvPicPr>
          <p:cNvPr id="602" name="Shape 602"/>
          <p:cNvPicPr preferRelativeResize="0"/>
          <p:nvPr/>
        </p:nvPicPr>
        <p:blipFill>
          <a:blip r:embed="rId110">
            <a:alphaModFix/>
          </a:blip>
          <a:stretch>
            <a:fillRect/>
          </a:stretch>
        </p:blipFill>
        <p:spPr>
          <a:xfrm>
            <a:off x="7902020" y="2224102"/>
            <a:ext cx="309300" cy="309300"/>
          </a:xfrm>
          <a:prstGeom prst="rect">
            <a:avLst/>
          </a:prstGeom>
          <a:noFill/>
          <a:ln>
            <a:noFill/>
          </a:ln>
        </p:spPr>
      </p:pic>
      <p:pic>
        <p:nvPicPr>
          <p:cNvPr id="603" name="Shape 603"/>
          <p:cNvPicPr preferRelativeResize="0"/>
          <p:nvPr/>
        </p:nvPicPr>
        <p:blipFill rotWithShape="1">
          <a:blip r:embed="rId111">
            <a:alphaModFix/>
          </a:blip>
          <a:srcRect l="6072" r="5658"/>
          <a:stretch/>
        </p:blipFill>
        <p:spPr>
          <a:xfrm>
            <a:off x="3734544" y="3144403"/>
            <a:ext cx="636000" cy="230197"/>
          </a:xfrm>
          <a:prstGeom prst="rect">
            <a:avLst/>
          </a:prstGeom>
          <a:noFill/>
          <a:ln>
            <a:noFill/>
          </a:ln>
        </p:spPr>
      </p:pic>
      <p:pic>
        <p:nvPicPr>
          <p:cNvPr id="604" name="Shape 604"/>
          <p:cNvPicPr preferRelativeResize="0"/>
          <p:nvPr/>
        </p:nvPicPr>
        <p:blipFill>
          <a:blip r:embed="rId112">
            <a:alphaModFix/>
          </a:blip>
          <a:stretch>
            <a:fillRect/>
          </a:stretch>
        </p:blipFill>
        <p:spPr>
          <a:xfrm>
            <a:off x="4418944" y="4009951"/>
            <a:ext cx="743625" cy="253229"/>
          </a:xfrm>
          <a:prstGeom prst="rect">
            <a:avLst/>
          </a:prstGeom>
          <a:noFill/>
          <a:ln>
            <a:noFill/>
          </a:ln>
        </p:spPr>
      </p:pic>
      <p:pic>
        <p:nvPicPr>
          <p:cNvPr id="605" name="Shape 605"/>
          <p:cNvPicPr preferRelativeResize="0"/>
          <p:nvPr/>
        </p:nvPicPr>
        <p:blipFill>
          <a:blip r:embed="rId113">
            <a:alphaModFix/>
          </a:blip>
          <a:stretch>
            <a:fillRect/>
          </a:stretch>
        </p:blipFill>
        <p:spPr>
          <a:xfrm>
            <a:off x="1844543" y="1328050"/>
            <a:ext cx="443100" cy="443100"/>
          </a:xfrm>
          <a:prstGeom prst="rect">
            <a:avLst/>
          </a:prstGeom>
          <a:noFill/>
          <a:ln>
            <a:noFill/>
          </a:ln>
        </p:spPr>
      </p:pic>
      <p:pic>
        <p:nvPicPr>
          <p:cNvPr id="606" name="Shape 606"/>
          <p:cNvPicPr preferRelativeResize="0"/>
          <p:nvPr/>
        </p:nvPicPr>
        <p:blipFill rotWithShape="1">
          <a:blip r:embed="rId114">
            <a:alphaModFix/>
          </a:blip>
          <a:srcRect t="21771" b="23880"/>
          <a:stretch/>
        </p:blipFill>
        <p:spPr>
          <a:xfrm>
            <a:off x="45327" y="1833846"/>
            <a:ext cx="639000" cy="213000"/>
          </a:xfrm>
          <a:prstGeom prst="rect">
            <a:avLst/>
          </a:prstGeom>
          <a:noFill/>
          <a:ln>
            <a:noFill/>
          </a:ln>
        </p:spPr>
      </p:pic>
      <p:pic>
        <p:nvPicPr>
          <p:cNvPr id="607" name="Shape 607"/>
          <p:cNvPicPr preferRelativeResize="0"/>
          <p:nvPr/>
        </p:nvPicPr>
        <p:blipFill>
          <a:blip r:embed="rId115">
            <a:alphaModFix/>
          </a:blip>
          <a:stretch>
            <a:fillRect/>
          </a:stretch>
        </p:blipFill>
        <p:spPr>
          <a:xfrm>
            <a:off x="4772571" y="3474019"/>
            <a:ext cx="548700" cy="498808"/>
          </a:xfrm>
          <a:prstGeom prst="rect">
            <a:avLst/>
          </a:prstGeom>
          <a:noFill/>
          <a:ln>
            <a:noFill/>
          </a:ln>
        </p:spPr>
      </p:pic>
      <p:pic>
        <p:nvPicPr>
          <p:cNvPr id="608" name="Shape 608"/>
          <p:cNvPicPr preferRelativeResize="0"/>
          <p:nvPr/>
        </p:nvPicPr>
        <p:blipFill>
          <a:blip r:embed="rId116">
            <a:alphaModFix/>
          </a:blip>
          <a:stretch>
            <a:fillRect/>
          </a:stretch>
        </p:blipFill>
        <p:spPr>
          <a:xfrm>
            <a:off x="4136041" y="1850373"/>
            <a:ext cx="586800" cy="179946"/>
          </a:xfrm>
          <a:prstGeom prst="rect">
            <a:avLst/>
          </a:prstGeom>
          <a:noFill/>
          <a:ln>
            <a:noFill/>
          </a:ln>
        </p:spPr>
      </p:pic>
      <p:pic>
        <p:nvPicPr>
          <p:cNvPr id="609" name="Shape 609"/>
          <p:cNvPicPr preferRelativeResize="0"/>
          <p:nvPr/>
        </p:nvPicPr>
        <p:blipFill>
          <a:blip r:embed="rId117">
            <a:alphaModFix/>
          </a:blip>
          <a:stretch>
            <a:fillRect/>
          </a:stretch>
        </p:blipFill>
        <p:spPr>
          <a:xfrm>
            <a:off x="4761733" y="3197128"/>
            <a:ext cx="636000" cy="124748"/>
          </a:xfrm>
          <a:prstGeom prst="rect">
            <a:avLst/>
          </a:prstGeom>
          <a:noFill/>
          <a:ln>
            <a:noFill/>
          </a:ln>
        </p:spPr>
      </p:pic>
      <p:pic>
        <p:nvPicPr>
          <p:cNvPr id="610" name="Shape 610"/>
          <p:cNvPicPr preferRelativeResize="0"/>
          <p:nvPr/>
        </p:nvPicPr>
        <p:blipFill>
          <a:blip r:embed="rId118">
            <a:alphaModFix/>
          </a:blip>
          <a:stretch>
            <a:fillRect/>
          </a:stretch>
        </p:blipFill>
        <p:spPr>
          <a:xfrm>
            <a:off x="6719608" y="2738365"/>
            <a:ext cx="663900" cy="206843"/>
          </a:xfrm>
          <a:prstGeom prst="rect">
            <a:avLst/>
          </a:prstGeom>
          <a:noFill/>
          <a:ln>
            <a:noFill/>
          </a:ln>
        </p:spPr>
      </p:pic>
      <p:pic>
        <p:nvPicPr>
          <p:cNvPr id="611" name="Shape 611"/>
          <p:cNvPicPr preferRelativeResize="0"/>
          <p:nvPr/>
        </p:nvPicPr>
        <p:blipFill>
          <a:blip r:embed="rId119">
            <a:alphaModFix/>
          </a:blip>
          <a:stretch>
            <a:fillRect/>
          </a:stretch>
        </p:blipFill>
        <p:spPr>
          <a:xfrm>
            <a:off x="5957184" y="4058791"/>
            <a:ext cx="602400" cy="155549"/>
          </a:xfrm>
          <a:prstGeom prst="rect">
            <a:avLst/>
          </a:prstGeom>
          <a:noFill/>
          <a:ln>
            <a:noFill/>
          </a:ln>
        </p:spPr>
      </p:pic>
      <p:pic>
        <p:nvPicPr>
          <p:cNvPr id="612" name="Shape 612"/>
          <p:cNvPicPr preferRelativeResize="0"/>
          <p:nvPr/>
        </p:nvPicPr>
        <p:blipFill rotWithShape="1">
          <a:blip r:embed="rId120">
            <a:alphaModFix/>
          </a:blip>
          <a:srcRect l="5343" t="19290" r="5752" b="19952"/>
          <a:stretch/>
        </p:blipFill>
        <p:spPr>
          <a:xfrm>
            <a:off x="7341010" y="3531344"/>
            <a:ext cx="562200" cy="384158"/>
          </a:xfrm>
          <a:prstGeom prst="rect">
            <a:avLst/>
          </a:prstGeom>
          <a:noFill/>
          <a:ln>
            <a:noFill/>
          </a:ln>
        </p:spPr>
      </p:pic>
      <p:pic>
        <p:nvPicPr>
          <p:cNvPr id="613" name="Shape 613"/>
          <p:cNvPicPr preferRelativeResize="0"/>
          <p:nvPr/>
        </p:nvPicPr>
        <p:blipFill rotWithShape="1">
          <a:blip r:embed="rId121">
            <a:alphaModFix/>
          </a:blip>
          <a:srcRect l="5164" t="38489" r="5164" b="36729"/>
          <a:stretch/>
        </p:blipFill>
        <p:spPr>
          <a:xfrm>
            <a:off x="3110420" y="3176266"/>
            <a:ext cx="602400" cy="166473"/>
          </a:xfrm>
          <a:prstGeom prst="rect">
            <a:avLst/>
          </a:prstGeom>
          <a:noFill/>
          <a:ln>
            <a:noFill/>
          </a:ln>
        </p:spPr>
      </p:pic>
    </p:spTree>
    <p:extLst>
      <p:ext uri="{BB962C8B-B14F-4D97-AF65-F5344CB8AC3E}">
        <p14:creationId xmlns:p14="http://schemas.microsoft.com/office/powerpoint/2010/main" val="101125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pic>
        <p:nvPicPr>
          <p:cNvPr id="289" name="Shape 2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93707" y="2619827"/>
            <a:ext cx="728134" cy="492333"/>
          </a:xfrm>
          <a:prstGeom prst="rect">
            <a:avLst/>
          </a:prstGeom>
          <a:noFill/>
          <a:ln>
            <a:noFill/>
          </a:ln>
        </p:spPr>
      </p:pic>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pic>
        <p:nvPicPr>
          <p:cNvPr id="309" name="Shape 3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963862" y="3004630"/>
            <a:ext cx="952934" cy="722395"/>
          </a:xfrm>
          <a:prstGeom prst="rect">
            <a:avLst/>
          </a:prstGeom>
          <a:noFill/>
          <a:ln>
            <a:noFill/>
          </a:ln>
        </p:spPr>
      </p:pic>
      <p:pic>
        <p:nvPicPr>
          <p:cNvPr id="311" name="Shape 31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60850" y="1286748"/>
            <a:ext cx="1037444" cy="844748"/>
          </a:xfrm>
          <a:prstGeom prst="rect">
            <a:avLst/>
          </a:prstGeom>
          <a:noFill/>
          <a:ln>
            <a:noFill/>
          </a:ln>
        </p:spPr>
      </p:pic>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a:solidFill>
                  <a:srgbClr val="FFFFFF"/>
                </a:solidFill>
                <a:latin typeface="Century Gothic"/>
                <a:ea typeface="Century Gothic"/>
                <a:cs typeface="Century Gothic"/>
                <a:sym typeface="Century Gothic"/>
              </a:rPr>
              <a:t>中国区会员</a:t>
            </a: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14</a:t>
            </a:fld>
            <a:endParaRPr lang="en-US"/>
          </a:p>
        </p:txBody>
      </p:sp>
      <p:pic>
        <p:nvPicPr>
          <p:cNvPr id="328" name="Shape 328" descr="cncf_logo_huawei.png"/>
          <p:cNvPicPr preferRelativeResize="0"/>
          <p:nvPr/>
        </p:nvPicPr>
        <p:blipFill rotWithShape="1">
          <a:blip r:embed="rId6">
            <a:alphaModFix/>
          </a:blip>
          <a:srcRect/>
          <a:stretch/>
        </p:blipFill>
        <p:spPr>
          <a:xfrm>
            <a:off x="2406012" y="1234875"/>
            <a:ext cx="1454788" cy="924729"/>
          </a:xfrm>
          <a:prstGeom prst="rect">
            <a:avLst/>
          </a:prstGeom>
          <a:noFill/>
          <a:ln>
            <a:noFill/>
          </a:ln>
        </p:spPr>
      </p:pic>
      <p:pic>
        <p:nvPicPr>
          <p:cNvPr id="336" name="Shape 336" descr="logo_easystack-300x184.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068600" y="2643258"/>
            <a:ext cx="920092" cy="435229"/>
          </a:xfrm>
          <a:prstGeom prst="rect">
            <a:avLst/>
          </a:prstGeom>
          <a:noFill/>
          <a:ln>
            <a:noFill/>
          </a:ln>
        </p:spPr>
      </p:pic>
      <p:pic>
        <p:nvPicPr>
          <p:cNvPr id="365" name="Shape 365"/>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729766" y="3264222"/>
            <a:ext cx="821082" cy="391610"/>
          </a:xfrm>
          <a:prstGeom prst="rect">
            <a:avLst/>
          </a:prstGeom>
          <a:noFill/>
          <a:ln>
            <a:noFill/>
          </a:ln>
        </p:spPr>
      </p:pic>
      <p:pic>
        <p:nvPicPr>
          <p:cNvPr id="370" name="Shape 370" descr="DaoCloud_logo-01.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90627" y="3078373"/>
            <a:ext cx="1077047" cy="484949"/>
          </a:xfrm>
          <a:prstGeom prst="rect">
            <a:avLst/>
          </a:prstGeom>
          <a:noFill/>
          <a:ln>
            <a:noFill/>
          </a:ln>
        </p:spPr>
      </p:pic>
      <p:pic>
        <p:nvPicPr>
          <p:cNvPr id="374" name="Shape 374"/>
          <p:cNvPicPr preferRelativeResize="0"/>
          <p:nvPr/>
        </p:nvPicPr>
        <p:blipFill rotWithShape="1">
          <a:blip r:embed="rId10" cstate="email">
            <a:alphaModFix/>
            <a:extLst>
              <a:ext uri="{28A0092B-C50C-407E-A947-70E740481C1C}">
                <a14:useLocalDpi xmlns:a14="http://schemas.microsoft.com/office/drawing/2010/main"/>
              </a:ext>
            </a:extLst>
          </a:blip>
          <a:srcRect b="12854"/>
          <a:stretch/>
        </p:blipFill>
        <p:spPr>
          <a:xfrm>
            <a:off x="5612044" y="3259792"/>
            <a:ext cx="1515568" cy="425634"/>
          </a:xfrm>
          <a:prstGeom prst="rect">
            <a:avLst/>
          </a:prstGeom>
          <a:noFill/>
          <a:ln>
            <a:noFill/>
          </a:ln>
        </p:spPr>
      </p:pic>
      <p:sp>
        <p:nvSpPr>
          <p:cNvPr id="382" name="Shape 382"/>
          <p:cNvSpPr/>
          <p:nvPr/>
        </p:nvSpPr>
        <p:spPr>
          <a:xfrm>
            <a:off x="7358703" y="392986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3" name="Shape 383"/>
          <p:cNvSpPr txBox="1"/>
          <p:nvPr/>
        </p:nvSpPr>
        <p:spPr>
          <a:xfrm>
            <a:off x="7416759" y="3876862"/>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Supporters</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6" name="Shape 386"/>
          <p:cNvSpPr/>
          <p:nvPr/>
        </p:nvSpPr>
        <p:spPr>
          <a:xfrm>
            <a:off x="7358703" y="3323771"/>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7" name="Shape 387"/>
          <p:cNvSpPr txBox="1"/>
          <p:nvPr/>
        </p:nvSpPr>
        <p:spPr>
          <a:xfrm>
            <a:off x="7416759" y="3278744"/>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Members</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 name="Picture 3" descr="Screen Shot 2017-09-03 at 10.46.06 pm.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98294" y="1582016"/>
            <a:ext cx="1164501" cy="392128"/>
          </a:xfrm>
          <a:prstGeom prst="rect">
            <a:avLst/>
          </a:prstGeom>
        </p:spPr>
      </p:pic>
      <p:pic>
        <p:nvPicPr>
          <p:cNvPr id="5" name="Picture 4" descr="Screen Shot 2017-09-03 at 10.49.19 pm.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43037" y="2882752"/>
            <a:ext cx="1118483" cy="303588"/>
          </a:xfrm>
          <a:prstGeom prst="rect">
            <a:avLst/>
          </a:prstGeom>
        </p:spPr>
      </p:pic>
      <p:pic>
        <p:nvPicPr>
          <p:cNvPr id="6" name="Picture 5" descr="Screen Shot 2017-09-03 at 10.49.35 pm.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222202" y="2613240"/>
            <a:ext cx="1538289" cy="430721"/>
          </a:xfrm>
          <a:prstGeom prst="rect">
            <a:avLst/>
          </a:prstGeom>
        </p:spPr>
      </p:pic>
      <p:pic>
        <p:nvPicPr>
          <p:cNvPr id="7" name="Picture 6" descr="Screen Shot 2017-09-03 at 11.07.13 pm.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222202" y="3209304"/>
            <a:ext cx="1174166" cy="522745"/>
          </a:xfrm>
          <a:prstGeom prst="rect">
            <a:avLst/>
          </a:prstGeom>
        </p:spPr>
      </p:pic>
      <p:pic>
        <p:nvPicPr>
          <p:cNvPr id="8" name="Picture 7" descr="Screen Shot 2017-10-14 at 11.49.26 am.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23651" y="3704065"/>
            <a:ext cx="896697" cy="376718"/>
          </a:xfrm>
          <a:prstGeom prst="rect">
            <a:avLst/>
          </a:prstGeom>
        </p:spPr>
      </p:pic>
      <p:pic>
        <p:nvPicPr>
          <p:cNvPr id="34" name="Shape 520" descr="数人云logo.jpg"/>
          <p:cNvPicPr preferRelativeResize="0"/>
          <p:nvPr/>
        </p:nvPicPr>
        <p:blipFill>
          <a:blip r:embed="rId17" cstate="email">
            <a:alphaModFix/>
            <a:extLst>
              <a:ext uri="{28A0092B-C50C-407E-A947-70E740481C1C}">
                <a14:useLocalDpi xmlns:a14="http://schemas.microsoft.com/office/drawing/2010/main"/>
              </a:ext>
            </a:extLst>
          </a:blip>
          <a:stretch>
            <a:fillRect/>
          </a:stretch>
        </p:blipFill>
        <p:spPr>
          <a:xfrm>
            <a:off x="2116770" y="3759636"/>
            <a:ext cx="636480" cy="265575"/>
          </a:xfrm>
          <a:prstGeom prst="rect">
            <a:avLst/>
          </a:prstGeom>
          <a:noFill/>
          <a:ln>
            <a:noFill/>
          </a:ln>
        </p:spPr>
      </p:pic>
      <p:pic>
        <p:nvPicPr>
          <p:cNvPr id="35" name="Shape 493"/>
          <p:cNvPicPr preferRelativeResize="0"/>
          <p:nvPr/>
        </p:nvPicPr>
        <p:blipFill rotWithShape="1">
          <a:blip r:embed="rId18" cstate="email">
            <a:alphaModFix/>
            <a:extLst>
              <a:ext uri="{28A0092B-C50C-407E-A947-70E740481C1C}">
                <a14:useLocalDpi xmlns:a14="http://schemas.microsoft.com/office/drawing/2010/main"/>
              </a:ext>
            </a:extLst>
          </a:blip>
          <a:srcRect l="-4624"/>
          <a:stretch/>
        </p:blipFill>
        <p:spPr>
          <a:xfrm>
            <a:off x="573954" y="2668001"/>
            <a:ext cx="1077047" cy="457525"/>
          </a:xfrm>
          <a:prstGeom prst="rect">
            <a:avLst/>
          </a:prstGeom>
          <a:noFill/>
          <a:ln>
            <a:noFill/>
          </a:ln>
        </p:spPr>
      </p:pic>
      <p:pic>
        <p:nvPicPr>
          <p:cNvPr id="9" name="图片 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254472" y="3776142"/>
            <a:ext cx="1109626" cy="665775"/>
          </a:xfrm>
          <a:prstGeom prst="rect">
            <a:avLst/>
          </a:prstGeom>
        </p:spPr>
      </p:pic>
      <p:pic>
        <p:nvPicPr>
          <p:cNvPr id="10" name="图片 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94652" y="3776142"/>
            <a:ext cx="1091310" cy="679067"/>
          </a:xfrm>
          <a:prstGeom prst="rect">
            <a:avLst/>
          </a:prstGeom>
        </p:spPr>
      </p:pic>
      <p:pic>
        <p:nvPicPr>
          <p:cNvPr id="37" name="Shape 473"/>
          <p:cNvPicPr preferRelativeResize="0"/>
          <p:nvPr/>
        </p:nvPicPr>
        <p:blipFill rotWithShape="1">
          <a:blip r:embed="rId21">
            <a:alphaModFix/>
          </a:blip>
          <a:srcRect t="33315" b="33342"/>
          <a:stretch/>
        </p:blipFill>
        <p:spPr>
          <a:xfrm>
            <a:off x="342260" y="1548237"/>
            <a:ext cx="1696765" cy="535839"/>
          </a:xfrm>
          <a:prstGeom prst="rect">
            <a:avLst/>
          </a:prstGeom>
          <a:noFill/>
          <a:ln>
            <a:noFill/>
          </a:ln>
        </p:spPr>
      </p:pic>
      <p:pic>
        <p:nvPicPr>
          <p:cNvPr id="38" name="Shape 454"/>
          <p:cNvPicPr preferRelativeResize="0"/>
          <p:nvPr/>
        </p:nvPicPr>
        <p:blipFill>
          <a:blip r:embed="rId22">
            <a:alphaModFix/>
          </a:blip>
          <a:stretch>
            <a:fillRect/>
          </a:stretch>
        </p:blipFill>
        <p:spPr>
          <a:xfrm>
            <a:off x="5541620" y="1314814"/>
            <a:ext cx="1083054" cy="626442"/>
          </a:xfrm>
          <a:prstGeom prst="rect">
            <a:avLst/>
          </a:prstGeom>
          <a:noFill/>
          <a:ln>
            <a:noFill/>
          </a:ln>
        </p:spPr>
      </p:pic>
      <p:pic>
        <p:nvPicPr>
          <p:cNvPr id="39" name="Shape 581" descr="wise2c logo.jpeg"/>
          <p:cNvPicPr preferRelativeResize="0"/>
          <p:nvPr/>
        </p:nvPicPr>
        <p:blipFill>
          <a:blip r:embed="rId23">
            <a:alphaModFix/>
          </a:blip>
          <a:stretch>
            <a:fillRect/>
          </a:stretch>
        </p:blipFill>
        <p:spPr>
          <a:xfrm>
            <a:off x="6068022" y="3648448"/>
            <a:ext cx="887768" cy="710628"/>
          </a:xfrm>
          <a:prstGeom prst="rect">
            <a:avLst/>
          </a:prstGeom>
          <a:noFill/>
          <a:ln>
            <a:noFill/>
          </a:ln>
        </p:spPr>
      </p:pic>
      <p:pic>
        <p:nvPicPr>
          <p:cNvPr id="12" name="图片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0627" y="4247556"/>
            <a:ext cx="1465803" cy="502294"/>
          </a:xfrm>
          <a:prstGeom prst="rect">
            <a:avLst/>
          </a:prstGeom>
        </p:spPr>
      </p:pic>
    </p:spTree>
    <p:extLst>
      <p:ext uri="{BB962C8B-B14F-4D97-AF65-F5344CB8AC3E}">
        <p14:creationId xmlns:p14="http://schemas.microsoft.com/office/powerpoint/2010/main" val="42414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会员资格价值</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行业领袖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规范原生云市场</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与其他</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a:t>
            </a:r>
            <a:r>
              <a:rPr lang="en-US"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参加特别兴趣小组，参与</a:t>
            </a:r>
            <a:r>
              <a:rPr lang="en-US"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市场机会</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通过参与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举办的任何活动，享有</a:t>
            </a:r>
            <a:r>
              <a:rPr lang="en-US" sz="1500" b="0" i="0" u="none" strike="noStrike" cap="none" dirty="0">
                <a:solidFill>
                  <a:srgbClr val="595959"/>
                </a:solidFill>
                <a:latin typeface="Century Gothic"/>
                <a:ea typeface="Century Gothic"/>
                <a:cs typeface="Century Gothic"/>
                <a:sym typeface="Century Gothic"/>
              </a:rPr>
              <a:t>3% </a:t>
            </a:r>
            <a:r>
              <a:rPr lang="zh-CN" altLang="en-US" sz="1500" b="0" i="0" u="none" strike="noStrike" cap="none" dirty="0">
                <a:solidFill>
                  <a:srgbClr val="595959"/>
                </a:solidFill>
                <a:latin typeface="Century Gothic"/>
                <a:ea typeface="Century Gothic"/>
                <a:cs typeface="Century Gothic"/>
                <a:sym typeface="Century Gothic"/>
              </a:rPr>
              <a:t>赞助费折扣</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a:solidFill>
                  <a:srgbClr val="595959"/>
                </a:solidFill>
                <a:latin typeface="Century Gothic"/>
                <a:ea typeface="Century Gothic"/>
                <a:cs typeface="Century Gothic"/>
                <a:sym typeface="Century Gothic"/>
              </a:rPr>
              <a:t>如参加多项活动，可享有</a:t>
            </a:r>
            <a:r>
              <a:rPr lang="en-US" sz="1500" b="0" i="0" u="none" strike="noStrike" cap="none" dirty="0">
                <a:solidFill>
                  <a:srgbClr val="595959"/>
                </a:solidFill>
                <a:latin typeface="Century Gothic"/>
                <a:ea typeface="Century Gothic"/>
                <a:cs typeface="Century Gothic"/>
                <a:sym typeface="Century Gothic"/>
              </a:rPr>
              <a:t>5% </a:t>
            </a:r>
            <a:r>
              <a:rPr lang="zh-CN" altLang="en-US" sz="1500" b="0" i="0" u="none" strike="noStrike" cap="none" dirty="0">
                <a:solidFill>
                  <a:srgbClr val="595959"/>
                </a:solidFill>
                <a:latin typeface="Century Gothic"/>
                <a:ea typeface="Century Gothic"/>
                <a:cs typeface="Century Gothic"/>
                <a:sym typeface="Century Gothic"/>
              </a:rPr>
              <a:t>的折扣</a:t>
            </a:r>
            <a:r>
              <a:rPr lang="en-US" sz="1500" b="0" i="0" u="none" strike="noStrike" cap="none" dirty="0">
                <a:solidFill>
                  <a:srgbClr val="595959"/>
                </a:solidFill>
                <a:latin typeface="Century Gothic"/>
                <a:ea typeface="Century Gothic"/>
                <a:cs typeface="Century Gothic"/>
                <a:sym typeface="Century Gothic"/>
              </a:rPr>
              <a:t>)</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会员资格价值</a:t>
            </a:r>
            <a:r>
              <a:rPr lang="en-US" sz="2600" b="0" i="0" u="none" strike="noStrike" cap="none" dirty="0">
                <a:solidFill>
                  <a:srgbClr val="FFFFFF"/>
                </a:solidFill>
                <a:latin typeface="Century Gothic"/>
                <a:ea typeface="Century Gothic"/>
                <a:cs typeface="Century Gothic"/>
                <a:sym typeface="Century Gothic"/>
              </a:rPr>
              <a:t>(2)</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为</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做出贡献并影响</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可以生产产品和确保</a:t>
            </a:r>
            <a:r>
              <a:rPr lang="en-US" altLang="zh-CN" sz="1500" b="0" i="0" u="none" strike="noStrike" cap="none" dirty="0">
                <a:solidFill>
                  <a:srgbClr val="595959"/>
                </a:solidFill>
                <a:latin typeface="Century Gothic"/>
                <a:ea typeface="Century Gothic"/>
                <a:cs typeface="Century Gothic"/>
                <a:sym typeface="Century Gothic"/>
              </a:rPr>
              <a:t>app</a:t>
            </a:r>
            <a:r>
              <a:rPr lang="zh-CN" altLang="en-US" sz="1500" b="0" i="0" u="none" strike="noStrike" cap="none" dirty="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有资格担任</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各会员资格相对应的权益和会费 </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可任命一名代表加入</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a:solidFill>
                  <a:srgbClr val="595959"/>
                </a:solidFill>
                <a:latin typeface="Century Gothic"/>
                <a:ea typeface="Century Gothic"/>
                <a:cs typeface="Century Gothic"/>
                <a:sym typeface="Century Gothic"/>
              </a:rPr>
              <a:t>可以进入</a:t>
            </a:r>
            <a:r>
              <a:rPr lang="en-US" altLang="zh-CN" sz="1500" dirty="0">
                <a:solidFill>
                  <a:srgbClr val="595959"/>
                </a:solidFill>
                <a:latin typeface="Century Gothic"/>
                <a:ea typeface="Century Gothic"/>
                <a:cs typeface="Century Gothic"/>
                <a:sym typeface="Century Gothic"/>
              </a:rPr>
              <a:t>LF</a:t>
            </a:r>
            <a:r>
              <a:rPr lang="zh-CN" altLang="en-US" sz="1500" dirty="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可随时与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会费</a:t>
            </a:r>
            <a:r>
              <a:rPr lang="en-US" sz="1500" b="0" i="0" u="none" strike="noStrike" cap="none" dirty="0">
                <a:solidFill>
                  <a:srgbClr val="595959"/>
                </a:solidFill>
                <a:latin typeface="Century Gothic"/>
                <a:ea typeface="Century Gothic"/>
                <a:cs typeface="Century Gothic"/>
                <a:sym typeface="Century Gothic"/>
              </a:rPr>
              <a:t>$350,000 </a:t>
            </a:r>
            <a:r>
              <a:rPr lang="zh-CN" altLang="en-US" sz="1500" b="0" i="0" u="none" strike="noStrike" cap="none" dirty="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每</a:t>
            </a:r>
            <a:r>
              <a:rPr lang="en-US" altLang="zh-CN" sz="1500" b="0" i="0" u="none" strike="noStrike" cap="none" dirty="0">
                <a:solidFill>
                  <a:srgbClr val="595959"/>
                </a:solidFill>
                <a:latin typeface="Century Gothic"/>
                <a:ea typeface="Century Gothic"/>
                <a:cs typeface="Century Gothic"/>
                <a:sym typeface="Century Gothic"/>
              </a:rPr>
              <a:t>5</a:t>
            </a:r>
            <a:r>
              <a:rPr lang="zh-CN" altLang="en-US" sz="1500" b="0" i="0" u="none" strike="noStrike" cap="none" dirty="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a:solidFill>
                  <a:srgbClr val="595959"/>
                </a:solidFill>
                <a:latin typeface="Century Gothic"/>
                <a:ea typeface="Century Gothic"/>
                <a:cs typeface="Century Gothic"/>
                <a:sym typeface="Century Gothic"/>
              </a:rPr>
              <a:t>增加与</a:t>
            </a:r>
            <a:r>
              <a:rPr lang="en-US" altLang="zh-CN" sz="1500" dirty="0">
                <a:solidFill>
                  <a:srgbClr val="595959"/>
                </a:solidFill>
                <a:latin typeface="Century Gothic"/>
                <a:ea typeface="Century Gothic"/>
                <a:cs typeface="Century Gothic"/>
                <a:sym typeface="Century Gothic"/>
              </a:rPr>
              <a:t>CNCF</a:t>
            </a:r>
            <a:r>
              <a:rPr lang="zh-CN" altLang="en-US" sz="1500" dirty="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会费</a:t>
            </a:r>
            <a:r>
              <a:rPr lang="en-US" sz="1500" b="0" i="0" u="none" strike="noStrike" cap="none" dirty="0">
                <a:solidFill>
                  <a:srgbClr val="595959"/>
                </a:solidFill>
                <a:latin typeface="Century Gothic"/>
                <a:ea typeface="Century Gothic"/>
                <a:cs typeface="Century Gothic"/>
                <a:sym typeface="Century Gothic"/>
              </a:rPr>
              <a:t>$100,000 </a:t>
            </a:r>
            <a:r>
              <a:rPr lang="zh-CN" altLang="en-US" sz="1500" b="0" i="0" u="none" strike="noStrike" cap="none" dirty="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可以任命</a:t>
            </a:r>
            <a:r>
              <a:rPr lang="en-US" altLang="zh-CN" sz="1500" b="0" i="0" u="none" strike="noStrike" cap="none" dirty="0">
                <a:solidFill>
                  <a:srgbClr val="595959"/>
                </a:solidFill>
                <a:latin typeface="Century Gothic"/>
                <a:ea typeface="Century Gothic"/>
                <a:cs typeface="Century Gothic"/>
                <a:sym typeface="Century Gothic"/>
              </a:rPr>
              <a:t>3</a:t>
            </a:r>
            <a:r>
              <a:rPr lang="zh-CN" altLang="en-US" sz="1500" b="0" i="0" u="none" strike="noStrike" cap="none" dirty="0">
                <a:solidFill>
                  <a:srgbClr val="595959"/>
                </a:solidFill>
                <a:latin typeface="Century Gothic"/>
                <a:ea typeface="Century Gothic"/>
                <a:cs typeface="Century Gothic"/>
                <a:sym typeface="Century Gothic"/>
              </a:rPr>
              <a:t>名代表参加</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根据企业人数的不同，会费每年</a:t>
            </a:r>
            <a:r>
              <a:rPr lang="en-US" sz="1500" b="0" i="0" u="none" strike="noStrike" cap="none" dirty="0">
                <a:solidFill>
                  <a:srgbClr val="595959"/>
                </a:solidFill>
                <a:latin typeface="Century Gothic"/>
                <a:ea typeface="Century Gothic"/>
                <a:cs typeface="Century Gothic"/>
                <a:sym typeface="Century Gothic"/>
              </a:rPr>
              <a:t>$2,000 </a:t>
            </a:r>
            <a:r>
              <a:rPr lang="zh-CN" altLang="en-US" sz="1500" b="0" i="0" u="none" strike="noStrike" cap="none" dirty="0">
                <a:solidFill>
                  <a:srgbClr val="595959"/>
                </a:solidFill>
                <a:latin typeface="Century Gothic"/>
                <a:ea typeface="Century Gothic"/>
                <a:cs typeface="Century Gothic"/>
                <a:sym typeface="Century Gothic"/>
              </a:rPr>
              <a:t>到</a:t>
            </a:r>
            <a:r>
              <a:rPr lang="en-US" sz="1500" b="0" i="0" u="none" strike="noStrike" cap="none" dirty="0">
                <a:solidFill>
                  <a:srgbClr val="595959"/>
                </a:solidFill>
                <a:latin typeface="Century Gothic"/>
                <a:ea typeface="Century Gothic"/>
                <a:cs typeface="Century Gothic"/>
                <a:sym typeface="Century Gothic"/>
              </a:rPr>
              <a:t> $30,000 </a:t>
            </a:r>
            <a:r>
              <a:rPr lang="zh-CN" altLang="en-US" sz="1500" b="0" i="0" u="none" strike="noStrike" cap="none" dirty="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各会员资格相对应的权益和会费</a:t>
            </a:r>
            <a:r>
              <a:rPr lang="en-US" sz="2600" b="0" i="0" u="none" strike="noStrike" cap="none" dirty="0">
                <a:solidFill>
                  <a:srgbClr val="FFFFFF"/>
                </a:solidFill>
                <a:latin typeface="Century Gothic"/>
                <a:ea typeface="Century Gothic"/>
                <a:cs typeface="Century Gothic"/>
                <a:sym typeface="Century Gothic"/>
              </a:rPr>
              <a:t>(2)</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可以向技术监督委员会和</a:t>
            </a:r>
            <a:r>
              <a:rPr lang="en-US" altLang="zh-CN" sz="1600" dirty="0">
                <a:solidFill>
                  <a:srgbClr val="595959"/>
                </a:solidFill>
                <a:latin typeface="Century Gothic"/>
                <a:ea typeface="Century Gothic"/>
                <a:cs typeface="Century Gothic"/>
                <a:sym typeface="Century Gothic"/>
              </a:rPr>
              <a:t>CNCF</a:t>
            </a:r>
            <a:r>
              <a:rPr lang="zh-CN" altLang="en-US" sz="1600" dirty="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享有</a:t>
            </a:r>
            <a:r>
              <a:rPr lang="en-US" altLang="zh-CN" sz="1600" b="0" i="0" u="none" strike="noStrike" cap="none" dirty="0">
                <a:solidFill>
                  <a:srgbClr val="595959"/>
                </a:solidFill>
                <a:latin typeface="Century Gothic"/>
                <a:ea typeface="Century Gothic"/>
                <a:cs typeface="Century Gothic"/>
                <a:sym typeface="Century Gothic"/>
              </a:rPr>
              <a:t>5</a:t>
            </a:r>
            <a:r>
              <a:rPr lang="zh-CN" altLang="en-US" sz="1600" b="0" i="0" u="none" strike="noStrike" cap="none" dirty="0">
                <a:solidFill>
                  <a:srgbClr val="595959"/>
                </a:solidFill>
                <a:latin typeface="Century Gothic"/>
                <a:ea typeface="Century Gothic"/>
                <a:cs typeface="Century Gothic"/>
                <a:sym typeface="Century Gothic"/>
              </a:rPr>
              <a:t>张参加</a:t>
            </a:r>
            <a:r>
              <a:rPr lang="en-US" altLang="zh-CN" sz="1600" b="0" i="0" u="none" strike="noStrike" cap="none" dirty="0" err="1">
                <a:solidFill>
                  <a:srgbClr val="595959"/>
                </a:solidFill>
                <a:latin typeface="Century Gothic"/>
                <a:ea typeface="Century Gothic"/>
                <a:cs typeface="Century Gothic"/>
                <a:sym typeface="Century Gothic"/>
              </a:rPr>
              <a:t>KubeCon+CloudNativeCon</a:t>
            </a:r>
            <a:r>
              <a:rPr lang="zh-CN" altLang="en-US" sz="1600" b="0" i="0" u="none" strike="noStrike" cap="none" dirty="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a:solidFill>
                  <a:srgbClr val="595959"/>
                </a:solidFill>
                <a:latin typeface="Century Gothic"/>
                <a:ea typeface="Century Gothic"/>
                <a:cs typeface="Century Gothic"/>
                <a:sym typeface="Century Gothic"/>
              </a:rPr>
              <a:t>CNCF</a:t>
            </a:r>
            <a:r>
              <a:rPr lang="zh-CN" altLang="en-US" sz="1600" b="0" i="0" u="none" strike="noStrike" cap="none" dirty="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要成为</a:t>
            </a:r>
            <a:r>
              <a:rPr lang="en-US" sz="1600" b="0" i="0" u="none" strike="noStrike" cap="none" dirty="0">
                <a:solidFill>
                  <a:srgbClr val="595959"/>
                </a:solidFill>
                <a:latin typeface="Century Gothic"/>
                <a:ea typeface="Century Gothic"/>
                <a:cs typeface="Century Gothic"/>
                <a:sym typeface="Century Gothic"/>
              </a:rPr>
              <a:t>CNCF </a:t>
            </a:r>
            <a:r>
              <a:rPr lang="zh-CN" altLang="en-US" sz="1600" b="0" i="0" u="none" strike="noStrike" cap="none" dirty="0">
                <a:solidFill>
                  <a:srgbClr val="595959"/>
                </a:solidFill>
                <a:latin typeface="Century Gothic"/>
                <a:ea typeface="Century Gothic"/>
                <a:cs typeface="Century Gothic"/>
                <a:sym typeface="Century Gothic"/>
              </a:rPr>
              <a:t>会员首先必须是</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会员，</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会员费是每年</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a:solidFill>
                  <a:srgbClr val="595959"/>
                </a:solidFill>
                <a:latin typeface="Century Gothic"/>
                <a:ea typeface="Century Gothic"/>
                <a:cs typeface="Century Gothic"/>
                <a:sym typeface="Century Gothic"/>
              </a:rPr>
              <a:t>到</a:t>
            </a:r>
            <a:r>
              <a:rPr lang="en-US" sz="1600" b="0" i="0" u="none" strike="noStrike" cap="none" dirty="0">
                <a:solidFill>
                  <a:srgbClr val="595959"/>
                </a:solidFill>
                <a:latin typeface="Century Gothic"/>
                <a:ea typeface="Century Gothic"/>
                <a:cs typeface="Century Gothic"/>
                <a:sym typeface="Century Gothic"/>
              </a:rPr>
              <a:t> $20,000</a:t>
            </a:r>
            <a:r>
              <a:rPr lang="zh-CN" altLang="en-US" sz="1600" b="0" i="0" u="none" strike="noStrike" cap="none" dirty="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参与</a:t>
            </a:r>
            <a:r>
              <a:rPr lang="en-US" altLang="zh-CN" sz="1600" b="0" i="0" u="none" strike="noStrike" cap="none" dirty="0">
                <a:solidFill>
                  <a:srgbClr val="595959"/>
                </a:solidFill>
                <a:latin typeface="Century Gothic"/>
                <a:ea typeface="Century Gothic"/>
                <a:cs typeface="Century Gothic"/>
                <a:sym typeface="Century Gothic"/>
              </a:rPr>
              <a:t>Linux</a:t>
            </a:r>
            <a:r>
              <a:rPr lang="zh-CN" altLang="en-US" sz="1600" b="0" i="0" u="none" strike="noStrike" cap="none" dirty="0">
                <a:solidFill>
                  <a:srgbClr val="595959"/>
                </a:solidFill>
                <a:latin typeface="Century Gothic"/>
                <a:ea typeface="Century Gothic"/>
                <a:cs typeface="Century Gothic"/>
                <a:sym typeface="Century Gothic"/>
              </a:rPr>
              <a:t>大型开源社区活动和</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超过</a:t>
            </a:r>
            <a:r>
              <a:rPr lang="en-US" altLang="zh-CN" sz="1600" b="0" i="0" u="none" strike="noStrike" cap="none" dirty="0">
                <a:solidFill>
                  <a:srgbClr val="595959"/>
                </a:solidFill>
                <a:latin typeface="Century Gothic"/>
                <a:ea typeface="Century Gothic"/>
                <a:cs typeface="Century Gothic"/>
                <a:sym typeface="Century Gothic"/>
              </a:rPr>
              <a:t>50</a:t>
            </a:r>
            <a:r>
              <a:rPr lang="zh-CN" altLang="en-US" sz="1600" b="0" i="0" u="none" strike="noStrike" cap="none" dirty="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及</a:t>
            </a:r>
            <a:r>
              <a:rPr lang="en-US" sz="2600" b="0" i="0" u="none" strike="noStrike" cap="none" dirty="0">
                <a:solidFill>
                  <a:srgbClr val="FFFFFF"/>
                </a:solidFill>
                <a:latin typeface="Century Gothic"/>
                <a:ea typeface="Century Gothic"/>
                <a:cs typeface="Century Gothic"/>
                <a:sym typeface="Century Gothic"/>
              </a:rPr>
              <a:t> LF </a:t>
            </a:r>
            <a:r>
              <a:rPr lang="zh-CN" altLang="en-US" sz="2600" b="0" i="0" u="none" strike="noStrike" cap="none" dirty="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extLst>
                    <a:ext uri="{9D8B030D-6E8A-4147-A177-3AD203B41FA5}">
                      <a16:colId xmlns:a16="http://schemas.microsoft.com/office/drawing/2014/main" val="20000"/>
                    </a:ext>
                  </a:extLst>
                </a:gridCol>
                <a:gridCol w="5395375">
                  <a:extLst>
                    <a:ext uri="{9D8B030D-6E8A-4147-A177-3AD203B41FA5}">
                      <a16:colId xmlns:a16="http://schemas.microsoft.com/office/drawing/2014/main" val="20001"/>
                    </a:ext>
                  </a:extLst>
                </a:gridCol>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extLst>
                  <a:ext uri="{0D108BD9-81ED-4DB2-BD59-A6C34878D82A}">
                    <a16:rowId xmlns:a16="http://schemas.microsoft.com/office/drawing/2014/main" val="10000"/>
                  </a:ext>
                </a:extLst>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5,000</a:t>
                      </a:r>
                      <a:r>
                        <a:rPr lang="zh-CN" altLang="en-US" sz="2000" u="none" strike="noStrike" cap="none" dirty="0">
                          <a:solidFill>
                            <a:srgbClr val="676767"/>
                          </a:solidFill>
                          <a:latin typeface="Century Gothic"/>
                          <a:ea typeface="Century Gothic"/>
                          <a:cs typeface="Century Gothic"/>
                          <a:sym typeface="Century Gothic"/>
                        </a:rPr>
                        <a:t>（含）</a:t>
                      </a:r>
                      <a:r>
                        <a:rPr lang="en-US" sz="2000" u="none" strike="noStrike" cap="none" dirty="0">
                          <a:solidFill>
                            <a:srgbClr val="676767"/>
                          </a:solidFill>
                          <a:latin typeface="Century Gothic"/>
                          <a:ea typeface="Century Gothic"/>
                          <a:cs typeface="Century Gothic"/>
                          <a:sym typeface="Century Gothic"/>
                        </a:rPr>
                        <a:t> </a:t>
                      </a:r>
                      <a:r>
                        <a:rPr lang="zh-CN" altLang="en-US" sz="2000" u="none" strike="noStrike" cap="none" dirty="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a:solidFill>
                            <a:srgbClr val="676767"/>
                          </a:solidFill>
                          <a:latin typeface="Century Gothic"/>
                          <a:ea typeface="Century Gothic"/>
                          <a:cs typeface="Century Gothic"/>
                          <a:sym typeface="Century Gothic"/>
                        </a:rPr>
                        <a:t>雇员</a:t>
                      </a:r>
                      <a:r>
                        <a:rPr lang="en-US" altLang="zh-CN" sz="2000" u="none" strike="noStrike" cap="none" dirty="0">
                          <a:solidFill>
                            <a:srgbClr val="676767"/>
                          </a:solidFill>
                          <a:latin typeface="Century Gothic"/>
                          <a:ea typeface="Century Gothic"/>
                          <a:cs typeface="Century Gothic"/>
                          <a:sym typeface="Century Gothic"/>
                        </a:rPr>
                        <a:t>50</a:t>
                      </a:r>
                      <a:r>
                        <a:rPr lang="zh-CN" altLang="en-US" sz="2000" u="none" strike="noStrike" cap="none" dirty="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extLst>
                  <a:ext uri="{0D108BD9-81ED-4DB2-BD59-A6C34878D82A}">
                    <a16:rowId xmlns:a16="http://schemas.microsoft.com/office/drawing/2014/main" val="10002"/>
                  </a:ext>
                </a:extLst>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endParaRPr b="0" i="0" u="none" strike="noStrike" cap="none">
              <a:solidFill>
                <a:srgbClr val="FFFFFF"/>
              </a:solidFill>
              <a:latin typeface="Century Gothic"/>
              <a:ea typeface="Century Gothic"/>
              <a:cs typeface="Century Gothic"/>
              <a:sym typeface="Century Gothic"/>
            </a:endParaRPr>
          </a:p>
        </p:txBody>
      </p:sp>
      <p:sp>
        <p:nvSpPr>
          <p:cNvPr id="192" name="Shape 192"/>
          <p:cNvSpPr txBox="1">
            <a:spLocks noGrp="1"/>
          </p:cNvSpPr>
          <p:nvPr>
            <p:ph type="body" idx="4294967295"/>
          </p:nvPr>
        </p:nvSpPr>
        <p:spPr>
          <a:xfrm>
            <a:off x="-49725" y="946422"/>
            <a:ext cx="8682600" cy="12891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rgbClr val="446CA9"/>
              </a:buClr>
              <a:buSzPts val="2400"/>
              <a:buFont typeface="Arial"/>
              <a:buChar char="•"/>
            </a:pPr>
            <a:r>
              <a:rPr lang="en-US" b="0" i="0" u="none" strike="noStrike" cap="none">
                <a:solidFill>
                  <a:srgbClr val="595959"/>
                </a:solidFill>
                <a:latin typeface="Century Gothic"/>
                <a:ea typeface="Century Gothic"/>
                <a:cs typeface="Century Gothic"/>
                <a:sym typeface="Century Gothic"/>
              </a:rPr>
              <a:t>Non-profit, part of the Linux Foundation</a:t>
            </a:r>
            <a:endParaRPr/>
          </a:p>
          <a:p>
            <a:pPr marL="1003300" marR="0" lvl="1" indent="-190500" algn="l" rtl="0">
              <a:lnSpc>
                <a:spcPct val="100000"/>
              </a:lnSpc>
              <a:spcBef>
                <a:spcPts val="700"/>
              </a:spcBef>
              <a:spcAft>
                <a:spcPts val="0"/>
              </a:spcAft>
              <a:buClr>
                <a:srgbClr val="446CA9"/>
              </a:buClr>
              <a:buSzPts val="1400"/>
              <a:buFont typeface="Arial"/>
              <a:buChar char="–"/>
            </a:pPr>
            <a:r>
              <a:rPr lang="en-US" sz="1400" b="0" i="0" u="none" strike="noStrike" cap="none">
                <a:solidFill>
                  <a:srgbClr val="595959"/>
                </a:solidFill>
                <a:latin typeface="Century Gothic"/>
                <a:ea typeface="Century Gothic"/>
                <a:cs typeface="Century Gothic"/>
                <a:sym typeface="Century Gothic"/>
              </a:rPr>
              <a:t>Founded December 2015</a:t>
            </a:r>
            <a:endParaRPr sz="1400"/>
          </a:p>
          <a:p>
            <a:pPr marL="457200" marR="0" lvl="0" indent="-190500" algn="l" rtl="0">
              <a:lnSpc>
                <a:spcPct val="100000"/>
              </a:lnSpc>
              <a:spcBef>
                <a:spcPts val="700"/>
              </a:spcBef>
              <a:spcAft>
                <a:spcPts val="0"/>
              </a:spcAft>
              <a:buClr>
                <a:srgbClr val="446CA9"/>
              </a:buClr>
              <a:buSzPts val="2000"/>
              <a:buFont typeface="Arial"/>
              <a:buChar char="•"/>
            </a:pPr>
            <a:r>
              <a:rPr lang="en-US" sz="2000" b="0" i="0" u="none" strike="noStrike" cap="none">
                <a:solidFill>
                  <a:srgbClr val="595959"/>
                </a:solidFill>
                <a:latin typeface="Century Gothic"/>
                <a:ea typeface="Century Gothic"/>
                <a:cs typeface="Century Gothic"/>
                <a:sym typeface="Century Gothic"/>
              </a:rPr>
              <a:t>Current projects:</a:t>
            </a:r>
            <a:endParaRPr sz="2000"/>
          </a:p>
          <a:p>
            <a:pPr marL="457200" marR="0" lvl="0" indent="-63500" algn="l" rtl="0">
              <a:lnSpc>
                <a:spcPct val="100000"/>
              </a:lnSpc>
              <a:spcBef>
                <a:spcPts val="1800"/>
              </a:spcBef>
              <a:spcAft>
                <a:spcPts val="0"/>
              </a:spcAft>
              <a:buClr>
                <a:srgbClr val="446CA9"/>
              </a:buClr>
              <a:buSzPts val="2400"/>
              <a:buFont typeface="Arial"/>
              <a:buNone/>
            </a:pPr>
            <a:endParaRPr sz="2400" b="0" i="0" u="none" strike="noStrike" cap="none">
              <a:solidFill>
                <a:srgbClr val="595959"/>
              </a:solidFill>
              <a:latin typeface="Century Gothic"/>
              <a:ea typeface="Century Gothic"/>
              <a:cs typeface="Century Gothic"/>
              <a:sym typeface="Century Gothic"/>
            </a:endParaRPr>
          </a:p>
          <a:p>
            <a:pPr marL="457200" marR="0" lvl="0" indent="-63500" algn="l" rtl="0">
              <a:lnSpc>
                <a:spcPct val="100000"/>
              </a:lnSpc>
              <a:spcBef>
                <a:spcPts val="700"/>
              </a:spcBef>
              <a:spcAft>
                <a:spcPts val="0"/>
              </a:spcAft>
              <a:buClr>
                <a:srgbClr val="446CA9"/>
              </a:buClr>
              <a:buSzPts val="2400"/>
              <a:buFont typeface="Arial"/>
              <a:buNone/>
            </a:pPr>
            <a:endParaRPr sz="2400" b="0" i="0" u="none" strike="noStrike" cap="none">
              <a:solidFill>
                <a:srgbClr val="595959"/>
              </a:solidFill>
              <a:latin typeface="Century Gothic"/>
              <a:ea typeface="Century Gothic"/>
              <a:cs typeface="Century Gothic"/>
              <a:sym typeface="Century Gothic"/>
            </a:endParaRPr>
          </a:p>
          <a:p>
            <a:pPr marL="0" marR="0" lvl="0" indent="0" algn="l" rtl="0">
              <a:lnSpc>
                <a:spcPct val="100000"/>
              </a:lnSpc>
              <a:spcBef>
                <a:spcPts val="700"/>
              </a:spcBef>
              <a:spcAft>
                <a:spcPts val="0"/>
              </a:spcAft>
              <a:buNone/>
            </a:pPr>
            <a:endParaRPr sz="1800"/>
          </a:p>
          <a:p>
            <a:pPr marL="0" marR="0" lvl="0" indent="0" algn="l" rtl="0">
              <a:lnSpc>
                <a:spcPct val="100000"/>
              </a:lnSpc>
              <a:spcBef>
                <a:spcPts val="700"/>
              </a:spcBef>
              <a:spcAft>
                <a:spcPts val="0"/>
              </a:spcAft>
              <a:buNone/>
            </a:pPr>
            <a:endParaRPr sz="2000"/>
          </a:p>
        </p:txBody>
      </p:sp>
      <p:sp>
        <p:nvSpPr>
          <p:cNvPr id="193" name="Shape 1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grpSp>
        <p:nvGrpSpPr>
          <p:cNvPr id="194" name="Shape 194"/>
          <p:cNvGrpSpPr/>
          <p:nvPr/>
        </p:nvGrpSpPr>
        <p:grpSpPr>
          <a:xfrm>
            <a:off x="106378" y="2396462"/>
            <a:ext cx="866416" cy="993261"/>
            <a:chOff x="-67963" y="2252716"/>
            <a:chExt cx="1044000" cy="1176989"/>
          </a:xfrm>
        </p:grpSpPr>
        <p:sp>
          <p:nvSpPr>
            <p:cNvPr id="195" name="Shape 195"/>
            <p:cNvSpPr txBox="1"/>
            <p:nvPr/>
          </p:nvSpPr>
          <p:spPr>
            <a:xfrm>
              <a:off x="-67963" y="2931104"/>
              <a:ext cx="10440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Orchestration</a:t>
              </a:r>
              <a:endParaRPr sz="800"/>
            </a:p>
          </p:txBody>
        </p:sp>
        <p:pic>
          <p:nvPicPr>
            <p:cNvPr id="196" name="Shape 196"/>
            <p:cNvPicPr preferRelativeResize="0"/>
            <p:nvPr/>
          </p:nvPicPr>
          <p:blipFill>
            <a:blip r:embed="rId3">
              <a:alphaModFix/>
            </a:blip>
            <a:stretch>
              <a:fillRect/>
            </a:stretch>
          </p:blipFill>
          <p:spPr>
            <a:xfrm>
              <a:off x="110930" y="2252716"/>
              <a:ext cx="792215" cy="731468"/>
            </a:xfrm>
            <a:prstGeom prst="rect">
              <a:avLst/>
            </a:prstGeom>
            <a:noFill/>
            <a:ln>
              <a:noFill/>
            </a:ln>
          </p:spPr>
        </p:pic>
      </p:grpSp>
      <p:grpSp>
        <p:nvGrpSpPr>
          <p:cNvPr id="197" name="Shape 197"/>
          <p:cNvGrpSpPr/>
          <p:nvPr/>
        </p:nvGrpSpPr>
        <p:grpSpPr>
          <a:xfrm>
            <a:off x="4575436" y="2380686"/>
            <a:ext cx="724886" cy="1059597"/>
            <a:chOff x="7000532" y="2116426"/>
            <a:chExt cx="759600" cy="1110339"/>
          </a:xfrm>
        </p:grpSpPr>
        <p:sp>
          <p:nvSpPr>
            <p:cNvPr id="198" name="Shape 198"/>
            <p:cNvSpPr txBox="1"/>
            <p:nvPr/>
          </p:nvSpPr>
          <p:spPr>
            <a:xfrm>
              <a:off x="7000532" y="2745265"/>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Networking API</a:t>
              </a:r>
              <a:endParaRPr sz="800"/>
            </a:p>
          </p:txBody>
        </p:sp>
        <p:pic>
          <p:nvPicPr>
            <p:cNvPr id="199" name="Shape 199"/>
            <p:cNvPicPr preferRelativeResize="0"/>
            <p:nvPr/>
          </p:nvPicPr>
          <p:blipFill rotWithShape="1">
            <a:blip r:embed="rId4">
              <a:alphaModFix/>
            </a:blip>
            <a:srcRect l="19733" r="12525"/>
            <a:stretch/>
          </p:blipFill>
          <p:spPr>
            <a:xfrm>
              <a:off x="7121250" y="2116426"/>
              <a:ext cx="518165" cy="706235"/>
            </a:xfrm>
            <a:prstGeom prst="rect">
              <a:avLst/>
            </a:prstGeom>
            <a:noFill/>
            <a:ln>
              <a:noFill/>
            </a:ln>
          </p:spPr>
        </p:pic>
      </p:grpSp>
      <p:grpSp>
        <p:nvGrpSpPr>
          <p:cNvPr id="200" name="Shape 200"/>
          <p:cNvGrpSpPr/>
          <p:nvPr/>
        </p:nvGrpSpPr>
        <p:grpSpPr>
          <a:xfrm>
            <a:off x="3332007" y="2417292"/>
            <a:ext cx="673959" cy="926561"/>
            <a:chOff x="4964667" y="2274640"/>
            <a:chExt cx="1323046" cy="1112585"/>
          </a:xfrm>
        </p:grpSpPr>
        <p:sp>
          <p:nvSpPr>
            <p:cNvPr id="201" name="Shape 201"/>
            <p:cNvSpPr txBox="1"/>
            <p:nvPr/>
          </p:nvSpPr>
          <p:spPr>
            <a:xfrm>
              <a:off x="4964667" y="2905725"/>
              <a:ext cx="1256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Runtime</a:t>
              </a:r>
              <a:endParaRPr sz="800"/>
            </a:p>
          </p:txBody>
        </p:sp>
        <p:pic>
          <p:nvPicPr>
            <p:cNvPr id="202" name="Shape 202"/>
            <p:cNvPicPr preferRelativeResize="0"/>
            <p:nvPr/>
          </p:nvPicPr>
          <p:blipFill rotWithShape="1">
            <a:blip r:embed="rId5">
              <a:alphaModFix/>
            </a:blip>
            <a:srcRect l="3148" r="3148"/>
            <a:stretch/>
          </p:blipFill>
          <p:spPr>
            <a:xfrm>
              <a:off x="5074797" y="2274640"/>
              <a:ext cx="1212916" cy="780454"/>
            </a:xfrm>
            <a:prstGeom prst="rect">
              <a:avLst/>
            </a:prstGeom>
            <a:noFill/>
            <a:ln>
              <a:noFill/>
            </a:ln>
          </p:spPr>
        </p:pic>
      </p:grpSp>
      <p:grpSp>
        <p:nvGrpSpPr>
          <p:cNvPr id="203" name="Shape 203"/>
          <p:cNvGrpSpPr/>
          <p:nvPr/>
        </p:nvGrpSpPr>
        <p:grpSpPr>
          <a:xfrm>
            <a:off x="8327024" y="2467566"/>
            <a:ext cx="695247" cy="936649"/>
            <a:chOff x="4693898" y="2250714"/>
            <a:chExt cx="826200" cy="1099482"/>
          </a:xfrm>
        </p:grpSpPr>
        <p:sp>
          <p:nvSpPr>
            <p:cNvPr id="204" name="Shape 204"/>
            <p:cNvSpPr txBox="1"/>
            <p:nvPr/>
          </p:nvSpPr>
          <p:spPr>
            <a:xfrm>
              <a:off x="4693898" y="2868697"/>
              <a:ext cx="8262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Discovery</a:t>
              </a:r>
              <a:endParaRPr sz="800"/>
            </a:p>
          </p:txBody>
        </p:sp>
        <p:pic>
          <p:nvPicPr>
            <p:cNvPr id="205" name="Shape 205"/>
            <p:cNvPicPr preferRelativeResize="0"/>
            <p:nvPr/>
          </p:nvPicPr>
          <p:blipFill rotWithShape="1">
            <a:blip r:embed="rId6">
              <a:alphaModFix/>
            </a:blip>
            <a:srcRect l="5847" r="4602"/>
            <a:stretch/>
          </p:blipFill>
          <p:spPr>
            <a:xfrm>
              <a:off x="4792953" y="2250714"/>
              <a:ext cx="684935" cy="706261"/>
            </a:xfrm>
            <a:prstGeom prst="rect">
              <a:avLst/>
            </a:prstGeom>
            <a:noFill/>
            <a:ln>
              <a:noFill/>
            </a:ln>
          </p:spPr>
        </p:pic>
      </p:grpSp>
      <p:sp>
        <p:nvSpPr>
          <p:cNvPr id="206" name="Shape 206"/>
          <p:cNvSpPr txBox="1"/>
          <p:nvPr/>
        </p:nvSpPr>
        <p:spPr>
          <a:xfrm>
            <a:off x="5223259" y="2962968"/>
            <a:ext cx="6240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Mesh</a:t>
            </a:r>
            <a:endParaRPr sz="800">
              <a:solidFill>
                <a:srgbClr val="606060"/>
              </a:solidFill>
              <a:highlight>
                <a:srgbClr val="FFFFFF"/>
              </a:highlight>
            </a:endParaRPr>
          </a:p>
        </p:txBody>
      </p:sp>
      <p:grpSp>
        <p:nvGrpSpPr>
          <p:cNvPr id="207" name="Shape 207"/>
          <p:cNvGrpSpPr/>
          <p:nvPr/>
        </p:nvGrpSpPr>
        <p:grpSpPr>
          <a:xfrm>
            <a:off x="2217807" y="2464063"/>
            <a:ext cx="606036" cy="924393"/>
            <a:chOff x="2536691" y="2267538"/>
            <a:chExt cx="764908" cy="1119662"/>
          </a:xfrm>
        </p:grpSpPr>
        <p:sp>
          <p:nvSpPr>
            <p:cNvPr id="208" name="Shape 208"/>
            <p:cNvSpPr txBox="1"/>
            <p:nvPr/>
          </p:nvSpPr>
          <p:spPr>
            <a:xfrm>
              <a:off x="2539345"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Logging</a:t>
              </a:r>
              <a:endParaRPr sz="800"/>
            </a:p>
          </p:txBody>
        </p:sp>
        <p:pic>
          <p:nvPicPr>
            <p:cNvPr id="209" name="Shape 209"/>
            <p:cNvPicPr preferRelativeResize="0"/>
            <p:nvPr/>
          </p:nvPicPr>
          <p:blipFill>
            <a:blip r:embed="rId7">
              <a:alphaModFix/>
            </a:blip>
            <a:stretch>
              <a:fillRect/>
            </a:stretch>
          </p:blipFill>
          <p:spPr>
            <a:xfrm>
              <a:off x="2536691" y="2267538"/>
              <a:ext cx="764908" cy="706265"/>
            </a:xfrm>
            <a:prstGeom prst="rect">
              <a:avLst/>
            </a:prstGeom>
            <a:noFill/>
            <a:ln>
              <a:noFill/>
            </a:ln>
          </p:spPr>
        </p:pic>
      </p:grpSp>
      <p:grpSp>
        <p:nvGrpSpPr>
          <p:cNvPr id="210" name="Shape 210"/>
          <p:cNvGrpSpPr/>
          <p:nvPr/>
        </p:nvGrpSpPr>
        <p:grpSpPr>
          <a:xfrm>
            <a:off x="2673796" y="2365393"/>
            <a:ext cx="769548" cy="1030177"/>
            <a:chOff x="3988157" y="2307689"/>
            <a:chExt cx="806400" cy="1079511"/>
          </a:xfrm>
        </p:grpSpPr>
        <p:sp>
          <p:nvSpPr>
            <p:cNvPr id="211" name="Shape 211"/>
            <p:cNvSpPr txBox="1"/>
            <p:nvPr/>
          </p:nvSpPr>
          <p:spPr>
            <a:xfrm>
              <a:off x="3988157" y="2905700"/>
              <a:ext cx="8064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Remote Procedure Call</a:t>
              </a:r>
              <a:endParaRPr sz="800"/>
            </a:p>
          </p:txBody>
        </p:sp>
        <p:pic>
          <p:nvPicPr>
            <p:cNvPr id="212" name="Shape 212"/>
            <p:cNvPicPr preferRelativeResize="0"/>
            <p:nvPr/>
          </p:nvPicPr>
          <p:blipFill rotWithShape="1">
            <a:blip r:embed="rId8">
              <a:alphaModFix/>
            </a:blip>
            <a:srcRect l="5847" r="4602"/>
            <a:stretch/>
          </p:blipFill>
          <p:spPr>
            <a:xfrm>
              <a:off x="4048890" y="2307689"/>
              <a:ext cx="684935" cy="706261"/>
            </a:xfrm>
            <a:prstGeom prst="rect">
              <a:avLst/>
            </a:prstGeom>
            <a:noFill/>
            <a:ln>
              <a:noFill/>
            </a:ln>
          </p:spPr>
        </p:pic>
      </p:grpSp>
      <p:grpSp>
        <p:nvGrpSpPr>
          <p:cNvPr id="213" name="Shape 213"/>
          <p:cNvGrpSpPr/>
          <p:nvPr/>
        </p:nvGrpSpPr>
        <p:grpSpPr>
          <a:xfrm>
            <a:off x="5775237" y="2419813"/>
            <a:ext cx="724886" cy="1013501"/>
            <a:chOff x="8207938" y="2247764"/>
            <a:chExt cx="759600" cy="1062036"/>
          </a:xfrm>
        </p:grpSpPr>
        <p:sp>
          <p:nvSpPr>
            <p:cNvPr id="214" name="Shape 214"/>
            <p:cNvSpPr txBox="1"/>
            <p:nvPr/>
          </p:nvSpPr>
          <p:spPr>
            <a:xfrm>
              <a:off x="8207938" y="28283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Tracing</a:t>
              </a:r>
              <a:endParaRPr sz="800"/>
            </a:p>
          </p:txBody>
        </p:sp>
        <p:pic>
          <p:nvPicPr>
            <p:cNvPr id="215" name="Shape 215"/>
            <p:cNvPicPr preferRelativeResize="0"/>
            <p:nvPr/>
          </p:nvPicPr>
          <p:blipFill rotWithShape="1">
            <a:blip r:embed="rId9">
              <a:alphaModFix/>
            </a:blip>
            <a:srcRect l="12183" r="10458"/>
            <a:stretch/>
          </p:blipFill>
          <p:spPr>
            <a:xfrm>
              <a:off x="8291861" y="2247764"/>
              <a:ext cx="591754" cy="706288"/>
            </a:xfrm>
            <a:prstGeom prst="rect">
              <a:avLst/>
            </a:prstGeom>
            <a:noFill/>
            <a:ln>
              <a:noFill/>
            </a:ln>
          </p:spPr>
        </p:pic>
      </p:grpSp>
      <p:grpSp>
        <p:nvGrpSpPr>
          <p:cNvPr id="216" name="Shape 216"/>
          <p:cNvGrpSpPr/>
          <p:nvPr/>
        </p:nvGrpSpPr>
        <p:grpSpPr>
          <a:xfrm>
            <a:off x="7809207" y="2467737"/>
            <a:ext cx="639203" cy="955874"/>
            <a:chOff x="3091956" y="2256508"/>
            <a:chExt cx="759600" cy="1135512"/>
          </a:xfrm>
        </p:grpSpPr>
        <p:sp>
          <p:nvSpPr>
            <p:cNvPr id="217" name="Shape 217"/>
            <p:cNvSpPr txBox="1"/>
            <p:nvPr/>
          </p:nvSpPr>
          <p:spPr>
            <a:xfrm>
              <a:off x="3091956" y="2910521"/>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Mesh</a:t>
              </a:r>
              <a:endParaRPr sz="800"/>
            </a:p>
          </p:txBody>
        </p:sp>
        <p:pic>
          <p:nvPicPr>
            <p:cNvPr id="218" name="Shape 218"/>
            <p:cNvPicPr preferRelativeResize="0"/>
            <p:nvPr/>
          </p:nvPicPr>
          <p:blipFill rotWithShape="1">
            <a:blip r:embed="rId10">
              <a:alphaModFix/>
            </a:blip>
            <a:srcRect l="10458" r="12183"/>
            <a:stretch/>
          </p:blipFill>
          <p:spPr>
            <a:xfrm>
              <a:off x="3175879" y="2256508"/>
              <a:ext cx="591755" cy="706261"/>
            </a:xfrm>
            <a:prstGeom prst="rect">
              <a:avLst/>
            </a:prstGeom>
            <a:noFill/>
            <a:ln>
              <a:noFill/>
            </a:ln>
          </p:spPr>
        </p:pic>
      </p:grpSp>
      <p:grpSp>
        <p:nvGrpSpPr>
          <p:cNvPr id="219" name="Shape 219"/>
          <p:cNvGrpSpPr/>
          <p:nvPr/>
        </p:nvGrpSpPr>
        <p:grpSpPr>
          <a:xfrm>
            <a:off x="869545" y="2394047"/>
            <a:ext cx="731804" cy="995671"/>
            <a:chOff x="869618" y="2265209"/>
            <a:chExt cx="891900" cy="1162081"/>
          </a:xfrm>
        </p:grpSpPr>
        <p:sp>
          <p:nvSpPr>
            <p:cNvPr id="220" name="Shape 220"/>
            <p:cNvSpPr txBox="1"/>
            <p:nvPr/>
          </p:nvSpPr>
          <p:spPr>
            <a:xfrm>
              <a:off x="869618" y="2945790"/>
              <a:ext cx="8919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p>
          </p:txBody>
        </p:sp>
        <p:pic>
          <p:nvPicPr>
            <p:cNvPr id="221" name="Shape 221"/>
            <p:cNvPicPr preferRelativeResize="0"/>
            <p:nvPr/>
          </p:nvPicPr>
          <p:blipFill rotWithShape="1">
            <a:blip r:embed="rId11">
              <a:alphaModFix/>
            </a:blip>
            <a:srcRect l="5460" r="7726"/>
            <a:stretch/>
          </p:blipFill>
          <p:spPr>
            <a:xfrm>
              <a:off x="959050" y="2265209"/>
              <a:ext cx="664037" cy="706261"/>
            </a:xfrm>
            <a:prstGeom prst="rect">
              <a:avLst/>
            </a:prstGeom>
            <a:noFill/>
            <a:ln>
              <a:noFill/>
            </a:ln>
          </p:spPr>
        </p:pic>
      </p:grpSp>
      <p:grpSp>
        <p:nvGrpSpPr>
          <p:cNvPr id="222" name="Shape 222"/>
          <p:cNvGrpSpPr/>
          <p:nvPr/>
        </p:nvGrpSpPr>
        <p:grpSpPr>
          <a:xfrm>
            <a:off x="3965115" y="2405170"/>
            <a:ext cx="724886" cy="1018975"/>
            <a:chOff x="6304594" y="2319428"/>
            <a:chExt cx="759600" cy="1067772"/>
          </a:xfrm>
        </p:grpSpPr>
        <p:sp>
          <p:nvSpPr>
            <p:cNvPr id="223" name="Shape 223"/>
            <p:cNvSpPr txBox="1"/>
            <p:nvPr/>
          </p:nvSpPr>
          <p:spPr>
            <a:xfrm>
              <a:off x="6304594"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Runtime</a:t>
              </a:r>
              <a:endParaRPr sz="800"/>
            </a:p>
          </p:txBody>
        </p:sp>
        <p:pic>
          <p:nvPicPr>
            <p:cNvPr id="224" name="Shape 224"/>
            <p:cNvPicPr preferRelativeResize="0"/>
            <p:nvPr/>
          </p:nvPicPr>
          <p:blipFill rotWithShape="1">
            <a:blip r:embed="rId12">
              <a:alphaModFix/>
            </a:blip>
            <a:srcRect l="5462" r="4996"/>
            <a:stretch/>
          </p:blipFill>
          <p:spPr>
            <a:xfrm>
              <a:off x="6341926" y="2319428"/>
              <a:ext cx="684935" cy="706261"/>
            </a:xfrm>
            <a:prstGeom prst="rect">
              <a:avLst/>
            </a:prstGeom>
            <a:noFill/>
            <a:ln>
              <a:noFill/>
            </a:ln>
          </p:spPr>
        </p:pic>
      </p:grpSp>
      <p:sp>
        <p:nvSpPr>
          <p:cNvPr id="225" name="Shape 225"/>
          <p:cNvSpPr txBox="1"/>
          <p:nvPr/>
        </p:nvSpPr>
        <p:spPr>
          <a:xfrm>
            <a:off x="1538475" y="2939950"/>
            <a:ext cx="7695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Tracing API</a:t>
            </a:r>
            <a:endParaRPr sz="800"/>
          </a:p>
        </p:txBody>
      </p:sp>
      <p:pic>
        <p:nvPicPr>
          <p:cNvPr id="226" name="Shape 226" descr="notary-blk@2x.png"/>
          <p:cNvPicPr preferRelativeResize="0"/>
          <p:nvPr/>
        </p:nvPicPr>
        <p:blipFill>
          <a:blip r:embed="rId13">
            <a:alphaModFix/>
          </a:blip>
          <a:stretch>
            <a:fillRect/>
          </a:stretch>
        </p:blipFill>
        <p:spPr>
          <a:xfrm>
            <a:off x="7066991" y="2656346"/>
            <a:ext cx="585189" cy="153997"/>
          </a:xfrm>
          <a:prstGeom prst="rect">
            <a:avLst/>
          </a:prstGeom>
          <a:noFill/>
          <a:ln>
            <a:noFill/>
          </a:ln>
        </p:spPr>
      </p:pic>
      <p:sp>
        <p:nvSpPr>
          <p:cNvPr id="227" name="Shape 227"/>
          <p:cNvSpPr txBox="1"/>
          <p:nvPr/>
        </p:nvSpPr>
        <p:spPr>
          <a:xfrm>
            <a:off x="6975021" y="2930583"/>
            <a:ext cx="7248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Security</a:t>
            </a:r>
            <a:endParaRPr sz="800"/>
          </a:p>
        </p:txBody>
      </p:sp>
      <p:pic>
        <p:nvPicPr>
          <p:cNvPr id="228" name="Shape 228" descr="all_logos.png"/>
          <p:cNvPicPr preferRelativeResize="0"/>
          <p:nvPr/>
        </p:nvPicPr>
        <p:blipFill>
          <a:blip r:embed="rId14">
            <a:alphaModFix/>
          </a:blip>
          <a:stretch>
            <a:fillRect/>
          </a:stretch>
        </p:blipFill>
        <p:spPr>
          <a:xfrm>
            <a:off x="6494325" y="2476033"/>
            <a:ext cx="434799" cy="530757"/>
          </a:xfrm>
          <a:prstGeom prst="rect">
            <a:avLst/>
          </a:prstGeom>
          <a:noFill/>
          <a:ln>
            <a:noFill/>
          </a:ln>
        </p:spPr>
      </p:pic>
      <p:sp>
        <p:nvSpPr>
          <p:cNvPr id="229" name="Shape 229"/>
          <p:cNvSpPr txBox="1"/>
          <p:nvPr/>
        </p:nvSpPr>
        <p:spPr>
          <a:xfrm>
            <a:off x="6350400" y="2986869"/>
            <a:ext cx="7248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Software Update Spec</a:t>
            </a:r>
            <a:endParaRPr sz="800"/>
          </a:p>
        </p:txBody>
      </p:sp>
      <p:pic>
        <p:nvPicPr>
          <p:cNvPr id="230" name="Shape 230"/>
          <p:cNvPicPr preferRelativeResize="0"/>
          <p:nvPr/>
        </p:nvPicPr>
        <p:blipFill>
          <a:blip r:embed="rId15">
            <a:alphaModFix/>
          </a:blip>
          <a:stretch>
            <a:fillRect/>
          </a:stretch>
        </p:blipFill>
        <p:spPr>
          <a:xfrm>
            <a:off x="5223714" y="2494873"/>
            <a:ext cx="571644" cy="527811"/>
          </a:xfrm>
          <a:prstGeom prst="rect">
            <a:avLst/>
          </a:prstGeom>
          <a:noFill/>
          <a:ln>
            <a:noFill/>
          </a:ln>
        </p:spPr>
      </p:pic>
      <p:pic>
        <p:nvPicPr>
          <p:cNvPr id="231" name="Shape 231"/>
          <p:cNvPicPr preferRelativeResize="0"/>
          <p:nvPr/>
        </p:nvPicPr>
        <p:blipFill>
          <a:blip r:embed="rId16">
            <a:alphaModFix/>
          </a:blip>
          <a:stretch>
            <a:fillRect/>
          </a:stretch>
        </p:blipFill>
        <p:spPr>
          <a:xfrm>
            <a:off x="1597403" y="2503789"/>
            <a:ext cx="571639" cy="413476"/>
          </a:xfrm>
          <a:prstGeom prst="rect">
            <a:avLst/>
          </a:prstGeom>
          <a:noFill/>
          <a:ln>
            <a:noFill/>
          </a:ln>
        </p:spPr>
      </p:pic>
      <p:pic>
        <p:nvPicPr>
          <p:cNvPr id="232" name="Shape 232" descr="logo_cncf_cisco.png"/>
          <p:cNvPicPr preferRelativeResize="0"/>
          <p:nvPr/>
        </p:nvPicPr>
        <p:blipFill rotWithShape="1">
          <a:blip r:embed="rId17">
            <a:alphaModFix/>
          </a:blip>
          <a:srcRect/>
          <a:stretch/>
        </p:blipFill>
        <p:spPr>
          <a:xfrm>
            <a:off x="3333793" y="3895706"/>
            <a:ext cx="694800" cy="426600"/>
          </a:xfrm>
          <a:prstGeom prst="rect">
            <a:avLst/>
          </a:prstGeom>
          <a:noFill/>
          <a:ln>
            <a:noFill/>
          </a:ln>
        </p:spPr>
      </p:pic>
      <p:pic>
        <p:nvPicPr>
          <p:cNvPr id="233" name="Shape 233" descr="cncf_logo_ibm.png"/>
          <p:cNvPicPr preferRelativeResize="0"/>
          <p:nvPr/>
        </p:nvPicPr>
        <p:blipFill rotWithShape="1">
          <a:blip r:embed="rId18">
            <a:alphaModFix/>
          </a:blip>
          <a:srcRect/>
          <a:stretch/>
        </p:blipFill>
        <p:spPr>
          <a:xfrm>
            <a:off x="1052975" y="4359825"/>
            <a:ext cx="504600" cy="309900"/>
          </a:xfrm>
          <a:prstGeom prst="rect">
            <a:avLst/>
          </a:prstGeom>
          <a:noFill/>
          <a:ln>
            <a:noFill/>
          </a:ln>
        </p:spPr>
      </p:pic>
      <p:pic>
        <p:nvPicPr>
          <p:cNvPr id="234" name="Shape 234" descr="cncf_logo_coreos.png"/>
          <p:cNvPicPr preferRelativeResize="0"/>
          <p:nvPr/>
        </p:nvPicPr>
        <p:blipFill rotWithShape="1">
          <a:blip r:embed="rId19">
            <a:alphaModFix/>
          </a:blip>
          <a:srcRect/>
          <a:stretch/>
        </p:blipFill>
        <p:spPr>
          <a:xfrm>
            <a:off x="4111013" y="3809150"/>
            <a:ext cx="976800" cy="600000"/>
          </a:xfrm>
          <a:prstGeom prst="rect">
            <a:avLst/>
          </a:prstGeom>
          <a:noFill/>
          <a:ln>
            <a:noFill/>
          </a:ln>
        </p:spPr>
      </p:pic>
      <p:pic>
        <p:nvPicPr>
          <p:cNvPr id="235" name="Shape 235" descr="cncf_logo_intel.png"/>
          <p:cNvPicPr preferRelativeResize="0"/>
          <p:nvPr/>
        </p:nvPicPr>
        <p:blipFill rotWithShape="1">
          <a:blip r:embed="rId20">
            <a:alphaModFix/>
          </a:blip>
          <a:srcRect/>
          <a:stretch/>
        </p:blipFill>
        <p:spPr>
          <a:xfrm>
            <a:off x="1691757" y="4334567"/>
            <a:ext cx="586800" cy="360600"/>
          </a:xfrm>
          <a:prstGeom prst="rect">
            <a:avLst/>
          </a:prstGeom>
          <a:noFill/>
          <a:ln>
            <a:noFill/>
          </a:ln>
        </p:spPr>
      </p:pic>
      <p:pic>
        <p:nvPicPr>
          <p:cNvPr id="236" name="Shape 236"/>
          <p:cNvPicPr preferRelativeResize="0"/>
          <p:nvPr/>
        </p:nvPicPr>
        <p:blipFill rotWithShape="1">
          <a:blip r:embed="rId21">
            <a:alphaModFix/>
          </a:blip>
          <a:srcRect/>
          <a:stretch/>
        </p:blipFill>
        <p:spPr>
          <a:xfrm>
            <a:off x="6235308" y="3841077"/>
            <a:ext cx="600900" cy="536100"/>
          </a:xfrm>
          <a:prstGeom prst="rect">
            <a:avLst/>
          </a:prstGeom>
          <a:noFill/>
          <a:ln>
            <a:noFill/>
          </a:ln>
        </p:spPr>
      </p:pic>
      <p:pic>
        <p:nvPicPr>
          <p:cNvPr id="237" name="Shape 237" descr="cncf_fujitsu.png"/>
          <p:cNvPicPr preferRelativeResize="0"/>
          <p:nvPr/>
        </p:nvPicPr>
        <p:blipFill rotWithShape="1">
          <a:blip r:embed="rId22">
            <a:alphaModFix/>
          </a:blip>
          <a:srcRect/>
          <a:stretch/>
        </p:blipFill>
        <p:spPr>
          <a:xfrm>
            <a:off x="6918593" y="3919403"/>
            <a:ext cx="617700" cy="379500"/>
          </a:xfrm>
          <a:prstGeom prst="rect">
            <a:avLst/>
          </a:prstGeom>
          <a:noFill/>
          <a:ln>
            <a:noFill/>
          </a:ln>
        </p:spPr>
      </p:pic>
      <p:pic>
        <p:nvPicPr>
          <p:cNvPr id="238" name="Shape 238" descr="logo_cncf_mesosphere.png"/>
          <p:cNvPicPr preferRelativeResize="0"/>
          <p:nvPr/>
        </p:nvPicPr>
        <p:blipFill rotWithShape="1">
          <a:blip r:embed="rId23">
            <a:alphaModFix/>
          </a:blip>
          <a:srcRect/>
          <a:stretch/>
        </p:blipFill>
        <p:spPr>
          <a:xfrm>
            <a:off x="2412839" y="4312148"/>
            <a:ext cx="659400" cy="405000"/>
          </a:xfrm>
          <a:prstGeom prst="rect">
            <a:avLst/>
          </a:prstGeom>
          <a:noFill/>
          <a:ln>
            <a:noFill/>
          </a:ln>
        </p:spPr>
      </p:pic>
      <p:pic>
        <p:nvPicPr>
          <p:cNvPr id="239" name="Shape 239" descr="cncf_logo_rh.png"/>
          <p:cNvPicPr preferRelativeResize="0"/>
          <p:nvPr/>
        </p:nvPicPr>
        <p:blipFill rotWithShape="1">
          <a:blip r:embed="rId24">
            <a:alphaModFix/>
          </a:blip>
          <a:srcRect/>
          <a:stretch/>
        </p:blipFill>
        <p:spPr>
          <a:xfrm>
            <a:off x="5166370" y="4254964"/>
            <a:ext cx="845700" cy="519600"/>
          </a:xfrm>
          <a:prstGeom prst="rect">
            <a:avLst/>
          </a:prstGeom>
          <a:noFill/>
          <a:ln>
            <a:noFill/>
          </a:ln>
        </p:spPr>
      </p:pic>
      <p:pic>
        <p:nvPicPr>
          <p:cNvPr id="240" name="Shape 240" descr="cncf_logo_huawei.png"/>
          <p:cNvPicPr preferRelativeResize="0"/>
          <p:nvPr/>
        </p:nvPicPr>
        <p:blipFill rotWithShape="1">
          <a:blip r:embed="rId25">
            <a:alphaModFix/>
          </a:blip>
          <a:srcRect/>
          <a:stretch/>
        </p:blipFill>
        <p:spPr>
          <a:xfrm>
            <a:off x="284500" y="4319952"/>
            <a:ext cx="634500" cy="389700"/>
          </a:xfrm>
          <a:prstGeom prst="rect">
            <a:avLst/>
          </a:prstGeom>
          <a:noFill/>
          <a:ln>
            <a:noFill/>
          </a:ln>
        </p:spPr>
      </p:pic>
      <p:pic>
        <p:nvPicPr>
          <p:cNvPr id="241" name="Shape 241"/>
          <p:cNvPicPr preferRelativeResize="0"/>
          <p:nvPr/>
        </p:nvPicPr>
        <p:blipFill>
          <a:blip r:embed="rId26">
            <a:alphaModFix/>
          </a:blip>
          <a:stretch>
            <a:fillRect/>
          </a:stretch>
        </p:blipFill>
        <p:spPr>
          <a:xfrm>
            <a:off x="6146269" y="4331881"/>
            <a:ext cx="741404" cy="365789"/>
          </a:xfrm>
          <a:prstGeom prst="rect">
            <a:avLst/>
          </a:prstGeom>
          <a:noFill/>
          <a:ln>
            <a:noFill/>
          </a:ln>
        </p:spPr>
      </p:pic>
      <p:pic>
        <p:nvPicPr>
          <p:cNvPr id="242" name="Shape 242" descr="DellTech_Logo_Prm_Blue_Gry_rgb[4].jpg"/>
          <p:cNvPicPr preferRelativeResize="0"/>
          <p:nvPr/>
        </p:nvPicPr>
        <p:blipFill rotWithShape="1">
          <a:blip r:embed="rId27">
            <a:alphaModFix/>
          </a:blip>
          <a:srcRect/>
          <a:stretch/>
        </p:blipFill>
        <p:spPr>
          <a:xfrm>
            <a:off x="5170323" y="4045406"/>
            <a:ext cx="982500" cy="127500"/>
          </a:xfrm>
          <a:prstGeom prst="rect">
            <a:avLst/>
          </a:prstGeom>
          <a:noFill/>
          <a:ln>
            <a:noFill/>
          </a:ln>
        </p:spPr>
      </p:pic>
      <p:pic>
        <p:nvPicPr>
          <p:cNvPr id="243" name="Shape 243"/>
          <p:cNvPicPr preferRelativeResize="0"/>
          <p:nvPr/>
        </p:nvPicPr>
        <p:blipFill>
          <a:blip r:embed="rId28">
            <a:alphaModFix/>
          </a:blip>
          <a:stretch>
            <a:fillRect/>
          </a:stretch>
        </p:blipFill>
        <p:spPr>
          <a:xfrm>
            <a:off x="4186470" y="4303350"/>
            <a:ext cx="845699" cy="422849"/>
          </a:xfrm>
          <a:prstGeom prst="rect">
            <a:avLst/>
          </a:prstGeom>
          <a:noFill/>
          <a:ln>
            <a:noFill/>
          </a:ln>
        </p:spPr>
      </p:pic>
      <p:pic>
        <p:nvPicPr>
          <p:cNvPr id="244" name="Shape 244"/>
          <p:cNvPicPr preferRelativeResize="0"/>
          <p:nvPr/>
        </p:nvPicPr>
        <p:blipFill>
          <a:blip r:embed="rId29">
            <a:alphaModFix/>
          </a:blip>
          <a:stretch>
            <a:fillRect/>
          </a:stretch>
        </p:blipFill>
        <p:spPr>
          <a:xfrm>
            <a:off x="7870379" y="4451064"/>
            <a:ext cx="781740" cy="127422"/>
          </a:xfrm>
          <a:prstGeom prst="rect">
            <a:avLst/>
          </a:prstGeom>
          <a:noFill/>
          <a:ln>
            <a:noFill/>
          </a:ln>
        </p:spPr>
      </p:pic>
      <p:pic>
        <p:nvPicPr>
          <p:cNvPr id="245" name="Shape 245"/>
          <p:cNvPicPr preferRelativeResize="0"/>
          <p:nvPr/>
        </p:nvPicPr>
        <p:blipFill>
          <a:blip r:embed="rId30">
            <a:alphaModFix/>
          </a:blip>
          <a:stretch>
            <a:fillRect/>
          </a:stretch>
        </p:blipFill>
        <p:spPr>
          <a:xfrm>
            <a:off x="3206571" y="4255782"/>
            <a:ext cx="845698" cy="517986"/>
          </a:xfrm>
          <a:prstGeom prst="rect">
            <a:avLst/>
          </a:prstGeom>
          <a:noFill/>
          <a:ln>
            <a:noFill/>
          </a:ln>
        </p:spPr>
      </p:pic>
      <p:pic>
        <p:nvPicPr>
          <p:cNvPr id="246" name="Shape 246"/>
          <p:cNvPicPr preferRelativeResize="0"/>
          <p:nvPr/>
        </p:nvPicPr>
        <p:blipFill>
          <a:blip r:embed="rId31">
            <a:alphaModFix/>
          </a:blip>
          <a:stretch>
            <a:fillRect/>
          </a:stretch>
        </p:blipFill>
        <p:spPr>
          <a:xfrm>
            <a:off x="7021876" y="4157623"/>
            <a:ext cx="714300" cy="714300"/>
          </a:xfrm>
          <a:prstGeom prst="rect">
            <a:avLst/>
          </a:prstGeom>
          <a:noFill/>
          <a:ln>
            <a:noFill/>
          </a:ln>
        </p:spPr>
      </p:pic>
      <p:pic>
        <p:nvPicPr>
          <p:cNvPr id="247" name="Shape 247" descr="logo_AWS.png"/>
          <p:cNvPicPr preferRelativeResize="0"/>
          <p:nvPr/>
        </p:nvPicPr>
        <p:blipFill>
          <a:blip r:embed="rId32">
            <a:alphaModFix/>
          </a:blip>
          <a:stretch>
            <a:fillRect/>
          </a:stretch>
        </p:blipFill>
        <p:spPr>
          <a:xfrm>
            <a:off x="1411558" y="3869787"/>
            <a:ext cx="780426" cy="478661"/>
          </a:xfrm>
          <a:prstGeom prst="rect">
            <a:avLst/>
          </a:prstGeom>
          <a:noFill/>
          <a:ln>
            <a:noFill/>
          </a:ln>
        </p:spPr>
      </p:pic>
      <p:pic>
        <p:nvPicPr>
          <p:cNvPr id="248" name="Shape 248"/>
          <p:cNvPicPr preferRelativeResize="0"/>
          <p:nvPr/>
        </p:nvPicPr>
        <p:blipFill>
          <a:blip r:embed="rId33">
            <a:alphaModFix/>
          </a:blip>
          <a:stretch>
            <a:fillRect/>
          </a:stretch>
        </p:blipFill>
        <p:spPr>
          <a:xfrm>
            <a:off x="7618907" y="3955521"/>
            <a:ext cx="1065639" cy="307193"/>
          </a:xfrm>
          <a:prstGeom prst="rect">
            <a:avLst/>
          </a:prstGeom>
          <a:noFill/>
          <a:ln>
            <a:noFill/>
          </a:ln>
        </p:spPr>
      </p:pic>
      <p:pic>
        <p:nvPicPr>
          <p:cNvPr id="249" name="Shape 249"/>
          <p:cNvPicPr preferRelativeResize="0"/>
          <p:nvPr/>
        </p:nvPicPr>
        <p:blipFill rotWithShape="1">
          <a:blip r:embed="rId34">
            <a:alphaModFix/>
          </a:blip>
          <a:srcRect t="33315" b="33342"/>
          <a:stretch/>
        </p:blipFill>
        <p:spPr>
          <a:xfrm>
            <a:off x="325289" y="3914860"/>
            <a:ext cx="1003800" cy="236100"/>
          </a:xfrm>
          <a:prstGeom prst="rect">
            <a:avLst/>
          </a:prstGeom>
          <a:noFill/>
          <a:ln>
            <a:noFill/>
          </a:ln>
        </p:spPr>
      </p:pic>
      <p:pic>
        <p:nvPicPr>
          <p:cNvPr id="250" name="Shape 250"/>
          <p:cNvPicPr preferRelativeResize="0"/>
          <p:nvPr/>
        </p:nvPicPr>
        <p:blipFill rotWithShape="1">
          <a:blip r:embed="rId35">
            <a:alphaModFix/>
          </a:blip>
          <a:srcRect t="24947" b="23783"/>
          <a:stretch/>
        </p:blipFill>
        <p:spPr>
          <a:xfrm>
            <a:off x="2274484" y="3921322"/>
            <a:ext cx="976809" cy="375591"/>
          </a:xfrm>
          <a:prstGeom prst="rect">
            <a:avLst/>
          </a:prstGeom>
          <a:noFill/>
          <a:ln>
            <a:noFill/>
          </a:ln>
        </p:spPr>
      </p:pic>
      <p:cxnSp>
        <p:nvCxnSpPr>
          <p:cNvPr id="251" name="Shape 251"/>
          <p:cNvCxnSpPr/>
          <p:nvPr/>
        </p:nvCxnSpPr>
        <p:spPr>
          <a:xfrm>
            <a:off x="197350" y="2317250"/>
            <a:ext cx="3208800" cy="0"/>
          </a:xfrm>
          <a:prstGeom prst="straightConnector1">
            <a:avLst/>
          </a:prstGeom>
          <a:noFill/>
          <a:ln w="9525" cap="flat" cmpd="sng">
            <a:solidFill>
              <a:srgbClr val="005D9D"/>
            </a:solidFill>
            <a:prstDash val="solid"/>
            <a:round/>
            <a:headEnd type="none" w="lg" len="lg"/>
            <a:tailEnd type="none" w="lg" len="lg"/>
          </a:ln>
        </p:spPr>
      </p:cxnSp>
      <p:sp>
        <p:nvSpPr>
          <p:cNvPr id="252" name="Shape 252"/>
          <p:cNvSpPr txBox="1"/>
          <p:nvPr/>
        </p:nvSpPr>
        <p:spPr>
          <a:xfrm>
            <a:off x="3448625" y="2120775"/>
            <a:ext cx="1126800" cy="15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sp>
        <p:nvSpPr>
          <p:cNvPr id="253" name="Shape 253"/>
          <p:cNvSpPr txBox="1"/>
          <p:nvPr/>
        </p:nvSpPr>
        <p:spPr>
          <a:xfrm>
            <a:off x="7984700" y="2107700"/>
            <a:ext cx="22842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Inception</a:t>
            </a:r>
            <a:endParaRPr sz="1300" b="1"/>
          </a:p>
        </p:txBody>
      </p:sp>
      <p:sp>
        <p:nvSpPr>
          <p:cNvPr id="254" name="Shape 254"/>
          <p:cNvSpPr txBox="1"/>
          <p:nvPr/>
        </p:nvSpPr>
        <p:spPr>
          <a:xfrm>
            <a:off x="-81575" y="3261750"/>
            <a:ext cx="4307400" cy="1476300"/>
          </a:xfrm>
          <a:prstGeom prst="rect">
            <a:avLst/>
          </a:prstGeom>
          <a:noFill/>
          <a:ln>
            <a:noFill/>
          </a:ln>
        </p:spPr>
        <p:txBody>
          <a:bodyPr spcFirstLastPara="1" wrap="square" lIns="91425" tIns="91425" rIns="91425" bIns="91425" anchor="t" anchorCtr="0">
            <a:noAutofit/>
          </a:bodyPr>
          <a:lstStyle/>
          <a:p>
            <a:pPr marL="457200" lvl="0" indent="-177800" rtl="0">
              <a:spcBef>
                <a:spcPts val="700"/>
              </a:spcBef>
              <a:spcAft>
                <a:spcPts val="0"/>
              </a:spcAft>
              <a:buClr>
                <a:srgbClr val="446CA9"/>
              </a:buClr>
              <a:buSzPts val="1800"/>
              <a:buChar char="•"/>
            </a:pPr>
            <a:r>
              <a:rPr lang="en-US" sz="2000">
                <a:solidFill>
                  <a:srgbClr val="595959"/>
                </a:solidFill>
                <a:latin typeface="Century Gothic"/>
                <a:ea typeface="Century Gothic"/>
                <a:cs typeface="Century Gothic"/>
                <a:sym typeface="Century Gothic"/>
              </a:rPr>
              <a:t>Platinum members: </a:t>
            </a:r>
            <a:endParaRPr sz="2000">
              <a:solidFill>
                <a:srgbClr val="595959"/>
              </a:solidFill>
              <a:latin typeface="Century Gothic"/>
              <a:ea typeface="Century Gothic"/>
              <a:cs typeface="Century Gothic"/>
              <a:sym typeface="Century Gothic"/>
            </a:endParaRPr>
          </a:p>
          <a:p>
            <a:pPr marL="0" lvl="0" indent="0">
              <a:spcBef>
                <a:spcPts val="0"/>
              </a:spcBef>
              <a:spcAft>
                <a:spcPts val="0"/>
              </a:spcAft>
              <a:buNone/>
            </a:pPr>
            <a:endParaRPr/>
          </a:p>
        </p:txBody>
      </p:sp>
      <p:cxnSp>
        <p:nvCxnSpPr>
          <p:cNvPr id="255" name="Shape 255"/>
          <p:cNvCxnSpPr/>
          <p:nvPr/>
        </p:nvCxnSpPr>
        <p:spPr>
          <a:xfrm>
            <a:off x="7736175" y="2334988"/>
            <a:ext cx="0" cy="1161900"/>
          </a:xfrm>
          <a:prstGeom prst="straightConnector1">
            <a:avLst/>
          </a:prstGeom>
          <a:noFill/>
          <a:ln w="9525" cap="flat" cmpd="sng">
            <a:solidFill>
              <a:srgbClr val="005D9D"/>
            </a:solidFill>
            <a:prstDash val="solid"/>
            <a:round/>
            <a:headEnd type="none" w="lg" len="lg"/>
            <a:tailEnd type="none" w="lg" len="lg"/>
          </a:ln>
        </p:spPr>
      </p:cxnSp>
      <p:cxnSp>
        <p:nvCxnSpPr>
          <p:cNvPr id="256" name="Shape 256"/>
          <p:cNvCxnSpPr/>
          <p:nvPr/>
        </p:nvCxnSpPr>
        <p:spPr>
          <a:xfrm>
            <a:off x="4499225" y="2327663"/>
            <a:ext cx="3509100" cy="0"/>
          </a:xfrm>
          <a:prstGeom prst="straightConnector1">
            <a:avLst/>
          </a:prstGeom>
          <a:noFill/>
          <a:ln w="9525" cap="flat" cmpd="sng">
            <a:solidFill>
              <a:schemeClr val="dk2"/>
            </a:solidFill>
            <a:prstDash val="solid"/>
            <a:round/>
            <a:headEnd type="none" w="lg" len="lg"/>
            <a:tailEnd type="none" w="lg" len="lg"/>
          </a:ln>
        </p:spPr>
      </p:cxnSp>
      <p:cxnSp>
        <p:nvCxnSpPr>
          <p:cNvPr id="257" name="Shape 257"/>
          <p:cNvCxnSpPr>
            <a:stCxn id="253" idx="2"/>
            <a:endCxn id="253" idx="2"/>
          </p:cNvCxnSpPr>
          <p:nvPr/>
        </p:nvCxnSpPr>
        <p:spPr>
          <a:xfrm>
            <a:off x="9126800" y="2343800"/>
            <a:ext cx="0" cy="0"/>
          </a:xfrm>
          <a:prstGeom prst="straightConnector1">
            <a:avLst/>
          </a:prstGeom>
          <a:noFill/>
          <a:ln w="9525" cap="flat" cmpd="sng">
            <a:solidFill>
              <a:schemeClr val="dk2"/>
            </a:solidFill>
            <a:prstDash val="solid"/>
            <a:round/>
            <a:headEnd type="none" w="lg" len="lg"/>
            <a:tailEnd type="none" w="lg" len="lg"/>
          </a:ln>
        </p:spPr>
      </p:cxnSp>
      <p:cxnSp>
        <p:nvCxnSpPr>
          <p:cNvPr id="258" name="Shape 258"/>
          <p:cNvCxnSpPr>
            <a:stCxn id="253" idx="2"/>
            <a:endCxn id="253" idx="2"/>
          </p:cNvCxnSpPr>
          <p:nvPr/>
        </p:nvCxnSpPr>
        <p:spPr>
          <a:xfrm>
            <a:off x="9126800" y="2343800"/>
            <a:ext cx="0" cy="0"/>
          </a:xfrm>
          <a:prstGeom prst="straightConnector1">
            <a:avLst/>
          </a:prstGeom>
          <a:noFill/>
          <a:ln w="9525" cap="flat" cmpd="sng">
            <a:solidFill>
              <a:schemeClr val="dk2"/>
            </a:solidFill>
            <a:prstDash val="solid"/>
            <a:round/>
            <a:headEnd type="none" w="lg" len="lg"/>
            <a:tailEnd type="none" w="lg" len="lg"/>
          </a:ln>
        </p:spPr>
      </p:cxnSp>
      <p:cxnSp>
        <p:nvCxnSpPr>
          <p:cNvPr id="259" name="Shape 259"/>
          <p:cNvCxnSpPr/>
          <p:nvPr/>
        </p:nvCxnSpPr>
        <p:spPr>
          <a:xfrm rot="10800000">
            <a:off x="8899425" y="2324350"/>
            <a:ext cx="188400" cy="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175169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a:t>每年</a:t>
            </a:r>
            <a:r>
              <a:rPr lang="en-US" sz="1900" dirty="0"/>
              <a:t> (</a:t>
            </a:r>
            <a:r>
              <a:rPr lang="zh-CN" altLang="en-US" sz="1900" dirty="0"/>
              <a:t>包括</a:t>
            </a:r>
            <a:r>
              <a:rPr lang="en-US" altLang="zh-CN" sz="1900" dirty="0"/>
              <a:t>5</a:t>
            </a:r>
            <a:r>
              <a:rPr lang="zh-CN" altLang="en-US" sz="1900" dirty="0"/>
              <a:t>张</a:t>
            </a:r>
            <a:r>
              <a:rPr lang="en-US" sz="1900" dirty="0" err="1"/>
              <a:t>CloudNativeCon</a:t>
            </a:r>
            <a:r>
              <a:rPr lang="en-US" sz="1900" dirty="0"/>
              <a:t> </a:t>
            </a:r>
            <a:r>
              <a:rPr lang="zh-CN" altLang="en-US" sz="1900" dirty="0"/>
              <a:t>门票</a:t>
            </a:r>
            <a:r>
              <a:rPr lang="en-US" sz="1900" dirty="0"/>
              <a:t>)</a:t>
            </a:r>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a:t>每年和两张公司门票，限于</a:t>
            </a:r>
            <a:r>
              <a:rPr lang="en-US" altLang="zh-CN" sz="1900" dirty="0"/>
              <a:t>300</a:t>
            </a:r>
            <a:r>
              <a:rPr lang="zh-CN" altLang="en-US" sz="1900" dirty="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a:t>Kubernetes </a:t>
            </a:r>
            <a:r>
              <a:rPr lang="zh-CN" altLang="en-US" dirty="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a:t>已经上线了关于</a:t>
            </a:r>
            <a:r>
              <a:rPr lang="en-US" altLang="zh-CN" sz="2700" dirty="0"/>
              <a:t>Kubernetes</a:t>
            </a:r>
            <a:r>
              <a:rPr lang="zh-CN" altLang="en-US" sz="2700" dirty="0"/>
              <a:t>的一个软件一致性认证</a:t>
            </a:r>
            <a:endParaRPr lang="en-US" sz="2700" dirty="0"/>
          </a:p>
          <a:p>
            <a:pPr marL="914400" lvl="1" indent="-374650" rtl="0">
              <a:spcBef>
                <a:spcPts val="0"/>
              </a:spcBef>
              <a:spcAft>
                <a:spcPts val="0"/>
              </a:spcAft>
              <a:buSzPct val="100000"/>
            </a:pPr>
            <a:r>
              <a:rPr lang="zh-CN" altLang="en-US" sz="2300" dirty="0"/>
              <a:t>可以进行一致性测试并上传测试结果</a:t>
            </a:r>
            <a:endParaRPr lang="en-US" sz="2300" dirty="0"/>
          </a:p>
          <a:p>
            <a:pPr marL="914400" lvl="1" indent="-374650" rtl="0">
              <a:spcBef>
                <a:spcPts val="0"/>
              </a:spcBef>
              <a:spcAft>
                <a:spcPts val="0"/>
              </a:spcAft>
              <a:buSzPct val="100000"/>
            </a:pPr>
            <a:r>
              <a:rPr lang="zh-CN" altLang="en-US" sz="2300" dirty="0"/>
              <a:t>完成一致性认证后可以使用新的商标，而且可以在更多地方使用</a:t>
            </a:r>
            <a:r>
              <a:rPr lang="en-US" altLang="zh-CN" sz="2300" dirty="0"/>
              <a:t>Kubernetes</a:t>
            </a:r>
            <a:r>
              <a:rPr lang="zh-CN" altLang="en-US" sz="2300" dirty="0"/>
              <a:t>商标</a:t>
            </a:r>
            <a:endParaRPr lang="en-US" sz="2300" dirty="0"/>
          </a:p>
          <a:p>
            <a:pPr marL="914400" lvl="1" indent="-374650" rtl="0">
              <a:spcBef>
                <a:spcPts val="0"/>
              </a:spcBef>
              <a:spcAft>
                <a:spcPts val="0"/>
              </a:spcAft>
              <a:buSzPct val="100000"/>
            </a:pPr>
            <a:r>
              <a:rPr lang="zh-CN" altLang="en-US" sz="2300" dirty="0"/>
              <a:t>现在可以提交申请</a:t>
            </a:r>
            <a:r>
              <a:rPr lang="en-US" sz="2300" dirty="0"/>
              <a:t>K8s 1.8</a:t>
            </a:r>
            <a:r>
              <a:rPr lang="zh-CN" altLang="en-US" sz="2300" dirty="0"/>
              <a:t>和</a:t>
            </a:r>
            <a:r>
              <a:rPr lang="en-US" altLang="zh-CN" sz="2300" dirty="0"/>
              <a:t>1.9</a:t>
            </a:r>
            <a:r>
              <a:rPr lang="zh-CN" altLang="en-US" sz="2300" dirty="0"/>
              <a:t>版本</a:t>
            </a:r>
            <a:endParaRPr lang="en-US" altLang="zh-CN" sz="2300" dirty="0"/>
          </a:p>
          <a:p>
            <a:pPr marL="914400" lvl="1" indent="-374650" rtl="0">
              <a:spcBef>
                <a:spcPts val="0"/>
              </a:spcBef>
              <a:spcAft>
                <a:spcPts val="0"/>
              </a:spcAft>
              <a:buSzPct val="100000"/>
            </a:pPr>
            <a:r>
              <a:rPr lang="en-US" altLang="zh-CN" sz="2300" u="sng" dirty="0">
                <a:solidFill>
                  <a:schemeClr val="hlink"/>
                </a:solidFill>
                <a:hlinkClick r:id="rId3"/>
              </a:rPr>
              <a:t>https://www.cncf.io/certification/software-conformance/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22</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a:solidFill>
                  <a:srgbClr val="FFFFFF"/>
                </a:solidFill>
                <a:latin typeface="Century Gothic"/>
                <a:ea typeface="Century Gothic"/>
                <a:cs typeface="Century Gothic"/>
                <a:sym typeface="Century Gothic"/>
              </a:rPr>
              <a:t>CNCF</a:t>
            </a:r>
            <a:r>
              <a:rPr lang="zh-CN" altLang="en-US" sz="2600" b="0" i="0" u="none" strike="noStrike" cap="none" dirty="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a:t>免费的</a:t>
            </a:r>
            <a:r>
              <a:rPr lang="en-US" altLang="zh-CN" sz="2400" u="sng" dirty="0">
                <a:solidFill>
                  <a:schemeClr val="hlink"/>
                </a:solidFill>
                <a:hlinkClick r:id="rId3"/>
              </a:rPr>
              <a:t>Kubernetes</a:t>
            </a:r>
            <a:r>
              <a:rPr lang="zh-CN" altLang="en-US" sz="2400" u="sng" dirty="0">
                <a:solidFill>
                  <a:schemeClr val="hlink"/>
                </a:solidFill>
              </a:rPr>
              <a:t>入门课程</a:t>
            </a:r>
            <a:r>
              <a:rPr lang="en-US" altLang="zh-CN" sz="2400" dirty="0"/>
              <a:t> </a:t>
            </a:r>
            <a:r>
              <a:rPr lang="zh-CN" altLang="en-US" sz="2400" dirty="0"/>
              <a:t>使用</a:t>
            </a:r>
            <a:r>
              <a:rPr lang="en-US" altLang="zh-CN" sz="2400" dirty="0" err="1"/>
              <a:t>edX</a:t>
            </a:r>
            <a:r>
              <a:rPr lang="zh-CN" altLang="en-US" sz="2400" dirty="0"/>
              <a:t>教学平台，自主掌握学习进度</a:t>
            </a:r>
          </a:p>
          <a:p>
            <a:pPr marL="457200" lvl="0" indent="-228600">
              <a:spcBef>
                <a:spcPts val="0"/>
              </a:spcBef>
            </a:pPr>
            <a:r>
              <a:rPr lang="en-US" altLang="zh-CN" sz="2400" u="sng" dirty="0">
                <a:solidFill>
                  <a:schemeClr val="hlink"/>
                </a:solidFill>
                <a:hlinkClick r:id="rId4"/>
              </a:rPr>
              <a:t>Kubernetes </a:t>
            </a:r>
            <a:r>
              <a:rPr lang="zh-CN" altLang="en-US" sz="2400" u="sng" dirty="0">
                <a:solidFill>
                  <a:schemeClr val="hlink"/>
                </a:solidFill>
                <a:hlinkClick r:id="rId4"/>
              </a:rPr>
              <a:t>基础课程</a:t>
            </a:r>
            <a:endParaRPr lang="en-US" altLang="zh-CN" sz="2400" dirty="0"/>
          </a:p>
          <a:p>
            <a:pPr marL="914400" lvl="1" indent="-228600">
              <a:spcBef>
                <a:spcPts val="0"/>
              </a:spcBef>
            </a:pPr>
            <a:r>
              <a:rPr lang="zh-CN" altLang="en-US" dirty="0"/>
              <a:t>课程内容是针对注册</a:t>
            </a:r>
            <a:r>
              <a:rPr lang="en-US" altLang="zh-CN" dirty="0" err="1"/>
              <a:t>Kubernetes</a:t>
            </a:r>
            <a:r>
              <a:rPr lang="zh-CN" altLang="en-US" dirty="0"/>
              <a:t>管理员</a:t>
            </a:r>
            <a:r>
              <a:rPr lang="en-US" altLang="zh-CN" dirty="0"/>
              <a:t> (CKA) </a:t>
            </a:r>
            <a:r>
              <a:rPr lang="zh-CN" altLang="en-US" dirty="0"/>
              <a:t>考试</a:t>
            </a:r>
            <a:endParaRPr lang="en-US" altLang="zh-CN" dirty="0"/>
          </a:p>
          <a:p>
            <a:pPr marL="914400" lvl="1" indent="-228600">
              <a:spcBef>
                <a:spcPts val="0"/>
              </a:spcBef>
            </a:pPr>
            <a:r>
              <a:rPr lang="en-US" altLang="zh-CN" dirty="0"/>
              <a:t>$299, </a:t>
            </a:r>
            <a:r>
              <a:rPr lang="zh-CN" altLang="en-US" dirty="0"/>
              <a:t>中级</a:t>
            </a:r>
            <a:endParaRPr lang="en-US" altLang="zh-CN" dirty="0"/>
          </a:p>
          <a:p>
            <a:pPr marL="457200" lvl="0" indent="-228600">
              <a:spcBef>
                <a:spcPts val="0"/>
              </a:spcBef>
            </a:pPr>
            <a:r>
              <a:rPr lang="zh-CN" altLang="en-US" dirty="0"/>
              <a:t>提供</a:t>
            </a:r>
            <a:r>
              <a:rPr lang="zh-CN" altLang="en-US" u="sng" dirty="0">
                <a:solidFill>
                  <a:schemeClr val="hlink"/>
                </a:solidFill>
              </a:rPr>
              <a:t>培训</a:t>
            </a:r>
            <a:r>
              <a:rPr lang="zh-CN" altLang="en-US" dirty="0"/>
              <a:t>的公司可以获得开源</a:t>
            </a:r>
            <a:r>
              <a:rPr lang="en-US" altLang="zh-CN" dirty="0"/>
              <a:t>Open source </a:t>
            </a:r>
            <a:r>
              <a:rPr lang="zh-CN" altLang="en-US" u="sng" dirty="0">
                <a:solidFill>
                  <a:schemeClr val="hlink"/>
                </a:solidFill>
              </a:rPr>
              <a:t>课程表</a:t>
            </a:r>
            <a:r>
              <a:rPr lang="en-US" altLang="zh-CN" dirty="0"/>
              <a:t> </a:t>
            </a:r>
            <a:endParaRPr lang="en-US" altLang="zh-CN" u="sng" dirty="0">
              <a:solidFill>
                <a:schemeClr val="hlink"/>
              </a:solidFill>
              <a:hlinkClick r:id="rId5"/>
            </a:endParaRPr>
          </a:p>
          <a:p>
            <a:pPr marL="914400" lvl="1" indent="-228600">
              <a:spcBef>
                <a:spcPts val="0"/>
              </a:spcBef>
            </a:pPr>
            <a:r>
              <a:rPr lang="zh-CN" altLang="en-US" dirty="0"/>
              <a:t>除了享受很大的一个折扣外，还可以获得</a:t>
            </a:r>
            <a:r>
              <a:rPr lang="en-US" altLang="zh-CN" dirty="0"/>
              <a:t>CKA </a:t>
            </a:r>
            <a:r>
              <a:rPr lang="zh-CN" altLang="en-US" dirty="0"/>
              <a:t>考试券</a:t>
            </a:r>
            <a:endParaRPr lang="zh-CN" altLang="en-US" sz="2400" b="0" i="0" u="none" strike="noStrike" cap="none" dirty="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a:t>Kubernetes</a:t>
            </a:r>
            <a:r>
              <a:rPr lang="en-US" sz="3100" dirty="0"/>
              <a:t> </a:t>
            </a:r>
            <a:r>
              <a:rPr lang="zh-CN" altLang="en-US" sz="3100" dirty="0"/>
              <a:t>认证管理员</a:t>
            </a:r>
            <a:r>
              <a:rPr lang="en-US" sz="3100" dirty="0"/>
              <a:t> (CKA)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a:t>在线考试，有监考员，考试内容是展示熟练使用</a:t>
            </a:r>
            <a:r>
              <a:rPr lang="en-US" dirty="0" err="1"/>
              <a:t>Kubernetes</a:t>
            </a:r>
            <a:endParaRPr lang="en-US" dirty="0"/>
          </a:p>
          <a:p>
            <a:pPr marL="914400" lvl="1" indent="-228600" rtl="0">
              <a:spcBef>
                <a:spcPts val="0"/>
              </a:spcBef>
            </a:pPr>
            <a:r>
              <a:rPr lang="zh-CN" altLang="en-US" dirty="0"/>
              <a:t>考试内容是解决各种命令行指令问题；没有多选题。</a:t>
            </a:r>
            <a:endParaRPr lang="en-US" dirty="0"/>
          </a:p>
          <a:p>
            <a:pPr marL="914400" lvl="1" indent="-228600" rtl="0">
              <a:spcBef>
                <a:spcPts val="0"/>
              </a:spcBef>
            </a:pPr>
            <a:r>
              <a:rPr lang="en-US" dirty="0"/>
              <a:t>3 </a:t>
            </a:r>
            <a:r>
              <a:rPr lang="zh-CN" altLang="en-US" dirty="0"/>
              <a:t>个小时可以完成考试</a:t>
            </a:r>
            <a:endParaRPr lang="en-US" dirty="0"/>
          </a:p>
          <a:p>
            <a:pPr marL="914400" lvl="1" indent="-228600" rtl="0">
              <a:spcBef>
                <a:spcPts val="0"/>
              </a:spcBef>
            </a:pPr>
            <a:r>
              <a:rPr lang="zh-CN" altLang="en-US" dirty="0"/>
              <a:t>费用是</a:t>
            </a:r>
            <a:r>
              <a:rPr lang="en-US" dirty="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24</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a:highlight>
                  <a:srgbClr val="FFFFFF"/>
                </a:highlight>
              </a:rPr>
              <a:t>是一批经过严格审查的</a:t>
            </a:r>
            <a:r>
              <a:rPr lang="en-US" altLang="zh-CN" sz="1800" dirty="0" err="1">
                <a:highlight>
                  <a:srgbClr val="FFFFFF"/>
                </a:highlight>
              </a:rPr>
              <a:t>Kuberne</a:t>
            </a:r>
            <a:r>
              <a:rPr lang="zh-CN" altLang="en-US" sz="1800" dirty="0">
                <a:highlight>
                  <a:srgbClr val="FFFFFF"/>
                </a:highlight>
              </a:rPr>
              <a:t>服务提供商，必须具备丰富的服务经验，包括曾经为其它企业进行过</a:t>
            </a:r>
            <a:r>
              <a:rPr lang="en-US" altLang="zh-CN" sz="1800" dirty="0" err="1">
                <a:highlight>
                  <a:srgbClr val="FFFFFF"/>
                </a:highlight>
              </a:rPr>
              <a:t>Kubernetes</a:t>
            </a:r>
            <a:r>
              <a:rPr lang="zh-CN" altLang="en-US" sz="1800" dirty="0">
                <a:highlight>
                  <a:srgbClr val="FFFFFF"/>
                </a:highlight>
              </a:rPr>
              <a:t>支持、咨询、专业服务或培训等工作。</a:t>
            </a:r>
          </a:p>
          <a:p>
            <a:pPr marL="241300" lvl="0" indent="0">
              <a:spcBef>
                <a:spcPts val="0"/>
              </a:spcBef>
              <a:buSzPct val="51350"/>
              <a:buNone/>
            </a:pPr>
            <a:endParaRPr lang="zh-CN" altLang="en-US" sz="1800" dirty="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a:t>利益</a:t>
            </a:r>
            <a:endParaRPr lang="en-US" sz="2000" dirty="0"/>
          </a:p>
          <a:p>
            <a:pPr marL="1003300" lvl="1" indent="-203199" rtl="0">
              <a:spcBef>
                <a:spcPts val="700"/>
              </a:spcBef>
              <a:buClr>
                <a:srgbClr val="446CA9"/>
              </a:buClr>
              <a:buSzPct val="65516"/>
              <a:buFont typeface="Arial"/>
              <a:buChar char="–"/>
            </a:pPr>
            <a:r>
              <a:rPr lang="zh-CN" altLang="en-US" sz="1400" dirty="0"/>
              <a:t>置顶网站页面</a:t>
            </a:r>
            <a:r>
              <a:rPr lang="en-US" sz="1400" dirty="0"/>
              <a:t> </a:t>
            </a:r>
            <a:r>
              <a:rPr lang="en-US" sz="1400" u="sng" dirty="0">
                <a:solidFill>
                  <a:schemeClr val="hlink"/>
                </a:solidFill>
                <a:hlinkClick r:id="rId3"/>
              </a:rPr>
              <a:t>https://kubernetes.io/partners/</a:t>
            </a:r>
            <a:r>
              <a:rPr lang="en-US" sz="1400" dirty="0"/>
              <a:t> </a:t>
            </a:r>
          </a:p>
          <a:p>
            <a:pPr marL="1003300" lvl="1" indent="-203199" rtl="0">
              <a:spcBef>
                <a:spcPts val="700"/>
              </a:spcBef>
              <a:buClr>
                <a:srgbClr val="446CA9"/>
              </a:buClr>
              <a:buSzPct val="65516"/>
              <a:buFont typeface="Arial"/>
              <a:buChar char="–"/>
            </a:pPr>
            <a:r>
              <a:rPr lang="zh-CN" altLang="en-US" sz="1400" dirty="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a:t>获取寻求技术支持的用户名单</a:t>
            </a:r>
            <a:endParaRPr lang="en-US" sz="1400" dirty="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a:solidFill>
                  <a:srgbClr val="595959"/>
                </a:solidFill>
                <a:latin typeface="Century Gothic"/>
                <a:ea typeface="Century Gothic"/>
                <a:cs typeface="Century Gothic"/>
                <a:sym typeface="Century Gothic"/>
              </a:rPr>
              <a:t>要求</a:t>
            </a:r>
            <a:r>
              <a:rPr lang="en-US" sz="2000" b="0" i="0" u="none" strike="noStrike" cap="none" dirty="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a:t>三个以上认证工程师</a:t>
            </a:r>
          </a:p>
          <a:p>
            <a:pPr marL="1003300" lvl="1" indent="-203199" rtl="0">
              <a:spcBef>
                <a:spcPts val="700"/>
              </a:spcBef>
              <a:buClr>
                <a:srgbClr val="446CA9"/>
              </a:buClr>
              <a:buSzPct val="65516"/>
              <a:buFont typeface="Arial"/>
              <a:buChar char="–"/>
            </a:pPr>
            <a:r>
              <a:rPr lang="zh-CN" altLang="en-US" sz="1400" dirty="0"/>
              <a:t>在</a:t>
            </a:r>
            <a:r>
              <a:rPr lang="en-US" altLang="zh-CN" sz="1400" dirty="0" err="1"/>
              <a:t>Kubernetes</a:t>
            </a:r>
            <a:r>
              <a:rPr lang="zh-CN" altLang="en-US" sz="1400" dirty="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25</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a:t>欧洲</a:t>
            </a:r>
            <a:r>
              <a:rPr lang="en-US" dirty="0"/>
              <a:t> 2018</a:t>
            </a:r>
          </a:p>
          <a:p>
            <a:pPr marL="914400" lvl="1" indent="-381000" rtl="0">
              <a:spcBef>
                <a:spcPts val="0"/>
              </a:spcBef>
              <a:spcAft>
                <a:spcPts val="0"/>
              </a:spcAft>
              <a:buSzPts val="2400"/>
              <a:buChar char="–"/>
            </a:pPr>
            <a:r>
              <a:rPr lang="zh-CN" altLang="en-US" dirty="0"/>
              <a:t>哥本哈根</a:t>
            </a:r>
            <a:r>
              <a:rPr lang="en-US" dirty="0"/>
              <a:t>: </a:t>
            </a:r>
            <a:r>
              <a:rPr lang="en-US" altLang="zh-CN" dirty="0"/>
              <a:t>2018</a:t>
            </a:r>
            <a:r>
              <a:rPr lang="zh-CN" altLang="en-US" dirty="0"/>
              <a:t>年</a:t>
            </a:r>
            <a:r>
              <a:rPr lang="en-US" altLang="zh-CN" dirty="0"/>
              <a:t>5</a:t>
            </a:r>
            <a:r>
              <a:rPr lang="zh-CN" altLang="en-US" dirty="0"/>
              <a:t>月</a:t>
            </a:r>
            <a:r>
              <a:rPr lang="en-US" dirty="0"/>
              <a:t>2 – 4</a:t>
            </a:r>
            <a:r>
              <a:rPr lang="zh-CN" altLang="en-US" dirty="0"/>
              <a:t>日</a:t>
            </a:r>
            <a:endParaRPr lang="en-US" dirty="0"/>
          </a:p>
          <a:p>
            <a:pPr marL="914400" lvl="1" indent="-381000" rtl="0">
              <a:spcBef>
                <a:spcPts val="0"/>
              </a:spcBef>
              <a:spcAft>
                <a:spcPts val="0"/>
              </a:spcAft>
              <a:buSzPts val="2400"/>
              <a:buChar char="–"/>
            </a:pPr>
            <a:r>
              <a:rPr lang="en-US" dirty="0"/>
              <a:t>CFP </a:t>
            </a:r>
            <a:r>
              <a:rPr lang="zh-CN" altLang="en-US" dirty="0"/>
              <a:t>赞助报名</a:t>
            </a:r>
            <a:r>
              <a:rPr lang="zh-CN" altLang="en-US" u="sng" dirty="0">
                <a:solidFill>
                  <a:schemeClr val="hlink"/>
                </a:solidFill>
              </a:rPr>
              <a:t>开始</a:t>
            </a:r>
            <a:endParaRPr lang="en-US" u="sng" dirty="0">
              <a:solidFill>
                <a:schemeClr val="hlink"/>
              </a:solidFill>
              <a:hlinkClick r:id="rId3"/>
            </a:endParaRPr>
          </a:p>
          <a:p>
            <a:pPr marL="457200" lvl="0" indent="-381000" rtl="0">
              <a:spcBef>
                <a:spcPts val="0"/>
              </a:spcBef>
              <a:spcAft>
                <a:spcPts val="0"/>
              </a:spcAft>
              <a:buSzPts val="2400"/>
              <a:buChar char="•"/>
            </a:pPr>
            <a:r>
              <a:rPr lang="zh-CN" altLang="en-US" dirty="0"/>
              <a:t>中国</a:t>
            </a:r>
            <a:r>
              <a:rPr lang="en-US" dirty="0"/>
              <a:t> 2018</a:t>
            </a:r>
          </a:p>
          <a:p>
            <a:pPr marL="914400" lvl="1" indent="-381000" rtl="0">
              <a:spcBef>
                <a:spcPts val="0"/>
              </a:spcBef>
              <a:spcAft>
                <a:spcPts val="0"/>
              </a:spcAft>
              <a:buSzPts val="2400"/>
              <a:buChar char="–"/>
            </a:pPr>
            <a:r>
              <a:rPr lang="zh-CN" altLang="en-US" u="sng" dirty="0">
                <a:solidFill>
                  <a:schemeClr val="hlink"/>
                </a:solidFill>
              </a:rPr>
              <a:t>上海</a:t>
            </a:r>
            <a:r>
              <a:rPr lang="en-US" dirty="0"/>
              <a:t>: </a:t>
            </a:r>
            <a:r>
              <a:rPr lang="en-US" altLang="zh-CN" dirty="0"/>
              <a:t>2018</a:t>
            </a:r>
            <a:r>
              <a:rPr lang="zh-CN" altLang="en-US" dirty="0"/>
              <a:t>年</a:t>
            </a:r>
            <a:r>
              <a:rPr lang="en-US" altLang="zh-CN" dirty="0"/>
              <a:t>11</a:t>
            </a:r>
            <a:r>
              <a:rPr lang="zh-CN" altLang="en-US" dirty="0"/>
              <a:t>月</a:t>
            </a:r>
            <a:r>
              <a:rPr lang="en-US" dirty="0"/>
              <a:t>14-15</a:t>
            </a:r>
            <a:r>
              <a:rPr lang="zh-CN" altLang="en-US" dirty="0"/>
              <a:t>日</a:t>
            </a:r>
            <a:endParaRPr lang="en-US" dirty="0"/>
          </a:p>
          <a:p>
            <a:pPr marL="914400" lvl="1" indent="-381000">
              <a:spcBef>
                <a:spcPts val="0"/>
              </a:spcBef>
              <a:buSzPts val="2400"/>
            </a:pPr>
            <a:r>
              <a:rPr lang="zh-CN" altLang="en-US" dirty="0"/>
              <a:t>赞助报名</a:t>
            </a:r>
            <a:r>
              <a:rPr lang="zh-CN" altLang="en-US" u="sng" dirty="0">
                <a:solidFill>
                  <a:schemeClr val="hlink"/>
                </a:solidFill>
              </a:rPr>
              <a:t>开始</a:t>
            </a:r>
            <a:endParaRPr lang="en-US" dirty="0"/>
          </a:p>
          <a:p>
            <a:pPr marL="457200" lvl="0" indent="-381000">
              <a:spcBef>
                <a:spcPts val="0"/>
              </a:spcBef>
              <a:spcAft>
                <a:spcPts val="0"/>
              </a:spcAft>
              <a:buSzPts val="2400"/>
              <a:buChar char="•"/>
            </a:pPr>
            <a:r>
              <a:rPr lang="zh-CN" altLang="en-US" dirty="0"/>
              <a:t>北美 </a:t>
            </a:r>
            <a:r>
              <a:rPr lang="en-US" dirty="0"/>
              <a:t>2018</a:t>
            </a:r>
          </a:p>
          <a:p>
            <a:pPr marL="914400" lvl="1" indent="-381000" rtl="0">
              <a:spcBef>
                <a:spcPts val="0"/>
              </a:spcBef>
              <a:spcAft>
                <a:spcPts val="0"/>
              </a:spcAft>
              <a:buSzPts val="2400"/>
              <a:buChar char="–"/>
            </a:pPr>
            <a:r>
              <a:rPr lang="zh-CN" altLang="en-US" dirty="0"/>
              <a:t>西雅图</a:t>
            </a:r>
            <a:r>
              <a:rPr lang="en-US" dirty="0"/>
              <a:t>: </a:t>
            </a:r>
            <a:r>
              <a:rPr lang="en-US" altLang="zh-CN" dirty="0"/>
              <a:t>2018</a:t>
            </a:r>
            <a:r>
              <a:rPr lang="zh-CN" altLang="en-US" dirty="0"/>
              <a:t>年</a:t>
            </a:r>
            <a:r>
              <a:rPr lang="en-US" altLang="zh-CN" dirty="0"/>
              <a:t>12</a:t>
            </a:r>
            <a:r>
              <a:rPr lang="zh-CN" altLang="en-US" dirty="0"/>
              <a:t>月</a:t>
            </a:r>
            <a:r>
              <a:rPr lang="en-US" dirty="0"/>
              <a:t>11 – 13</a:t>
            </a:r>
            <a:r>
              <a:rPr lang="zh-CN" altLang="en-US" dirty="0"/>
              <a:t>日</a:t>
            </a:r>
            <a:endParaRPr lang="en-US" dirty="0"/>
          </a:p>
          <a:p>
            <a:pPr marL="914400" lvl="1" indent="-381000" rtl="0">
              <a:spcBef>
                <a:spcPts val="0"/>
              </a:spcBef>
              <a:buSzPts val="2400"/>
              <a:buChar char="–"/>
            </a:pPr>
            <a:r>
              <a:rPr lang="zh-CN" altLang="en-US" dirty="0"/>
              <a:t>赞助报名</a:t>
            </a:r>
            <a:r>
              <a:rPr lang="zh-CN" altLang="en-US" u="sng" dirty="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26</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27</a:t>
            </a:fld>
            <a:endParaRPr lang="en-US"/>
          </a:p>
        </p:txBody>
      </p:sp>
    </p:spTree>
    <p:extLst>
      <p:ext uri="{BB962C8B-B14F-4D97-AF65-F5344CB8AC3E}">
        <p14:creationId xmlns:p14="http://schemas.microsoft.com/office/powerpoint/2010/main" val="102152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28</a:t>
            </a:fld>
            <a:endParaRPr lang="en-US"/>
          </a:p>
        </p:txBody>
      </p:sp>
    </p:spTree>
    <p:extLst>
      <p:ext uri="{BB962C8B-B14F-4D97-AF65-F5344CB8AC3E}">
        <p14:creationId xmlns:p14="http://schemas.microsoft.com/office/powerpoint/2010/main" val="1405592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加入</a:t>
            </a:r>
            <a:r>
              <a:rPr lang="en-US" sz="2600" b="0" i="0" u="none" strike="noStrike" cap="none" dirty="0">
                <a:solidFill>
                  <a:srgbClr val="FFFFFF"/>
                </a:solidFill>
                <a:latin typeface="Century Gothic"/>
                <a:ea typeface="Century Gothic"/>
                <a:cs typeface="Century Gothic"/>
                <a:sym typeface="Century Gothic"/>
              </a:rPr>
              <a:t> CNCF </a:t>
            </a:r>
            <a:r>
              <a:rPr lang="zh-CN" altLang="en-US" sz="2600" b="0" i="0" u="none" strike="noStrike" cap="none" dirty="0">
                <a:solidFill>
                  <a:srgbClr val="FFFFFF"/>
                </a:solidFill>
                <a:latin typeface="Century Gothic"/>
                <a:ea typeface="Century Gothic"/>
                <a:cs typeface="Century Gothic"/>
                <a:sym typeface="Century Gothic"/>
              </a:rPr>
              <a:t>非常方便</a:t>
            </a:r>
            <a:r>
              <a:rPr lang="en-US" sz="2600" b="0" i="0" u="none" strike="noStrike" cap="none" dirty="0">
                <a:solidFill>
                  <a:srgbClr val="FFFFFF"/>
                </a:solidFill>
                <a:latin typeface="Century Gothic"/>
                <a:ea typeface="Century Gothic"/>
                <a:cs typeface="Century Gothic"/>
                <a:sym typeface="Century Gothic"/>
              </a:rPr>
              <a:t>!</a:t>
            </a: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29</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a:t>现在加入</a:t>
            </a:r>
            <a:r>
              <a:rPr lang="en-US" sz="2100" dirty="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a:t>常见问题</a:t>
            </a:r>
            <a:r>
              <a:rPr lang="en-US" sz="2100" dirty="0"/>
              <a:t>:</a:t>
            </a:r>
            <a:r>
              <a:rPr lang="zh-CN" altLang="en-US" sz="2100" dirty="0"/>
              <a:t> </a:t>
            </a:r>
            <a:r>
              <a:rPr lang="en-US" sz="2100" u="sng" dirty="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a:t>公关事务</a:t>
            </a:r>
            <a:r>
              <a:rPr lang="en-US" sz="2100" dirty="0"/>
              <a:t>: </a:t>
            </a:r>
            <a:r>
              <a:rPr lang="en-US" sz="2100" u="sng" dirty="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a:t>活动赞助</a:t>
            </a:r>
            <a:r>
              <a:rPr lang="en-US" sz="2100" dirty="0"/>
              <a:t>: </a:t>
            </a:r>
            <a:r>
              <a:rPr lang="en-US" sz="2100" u="sng" dirty="0">
                <a:solidFill>
                  <a:schemeClr val="hlink"/>
                </a:solidFill>
                <a:hlinkClick r:id="rId6"/>
              </a:rPr>
              <a:t>sponsor@cncf.io</a:t>
            </a:r>
          </a:p>
          <a:p>
            <a:pPr marL="0" lvl="0" indent="0" rtl="0">
              <a:spcBef>
                <a:spcPts val="0"/>
              </a:spcBef>
              <a:buNone/>
            </a:pPr>
            <a:r>
              <a:rPr lang="zh-CN" altLang="en-US" sz="2100" dirty="0"/>
              <a:t>会员</a:t>
            </a:r>
            <a:r>
              <a:rPr lang="en-US" sz="2100" dirty="0"/>
              <a:t>: </a:t>
            </a:r>
            <a:r>
              <a:rPr lang="en-US" sz="2100" u="sng" dirty="0">
                <a:solidFill>
                  <a:schemeClr val="hlink"/>
                </a:solidFill>
                <a:hlinkClick r:id="rId7"/>
              </a:rPr>
              <a:t>memberships@cncf.io</a:t>
            </a:r>
            <a:endParaRPr lang="en-US" sz="2100" u="sng" dirty="0">
              <a:solidFill>
                <a:schemeClr val="hlink"/>
              </a:solidFill>
            </a:endParaRPr>
          </a:p>
          <a:p>
            <a:pPr marL="0" lvl="0" indent="0" rtl="0">
              <a:spcBef>
                <a:spcPts val="0"/>
              </a:spcBef>
              <a:buNone/>
            </a:pPr>
            <a:r>
              <a:rPr lang="en-US" sz="2100" u="sng" dirty="0">
                <a:solidFill>
                  <a:schemeClr val="hlink"/>
                </a:solidFill>
              </a:rPr>
              <a:t> </a:t>
            </a:r>
          </a:p>
          <a:p>
            <a:pPr marL="0" lvl="0" indent="0" rtl="0">
              <a:spcBef>
                <a:spcPts val="0"/>
              </a:spcBef>
              <a:buNone/>
            </a:pPr>
            <a:r>
              <a:rPr lang="en-US" sz="2100" dirty="0"/>
              <a:t> </a:t>
            </a:r>
          </a:p>
        </p:txBody>
      </p:sp>
    </p:spTree>
    <p:extLst>
      <p:ext uri="{BB962C8B-B14F-4D97-AF65-F5344CB8AC3E}">
        <p14:creationId xmlns:p14="http://schemas.microsoft.com/office/powerpoint/2010/main" val="178463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如今的</a:t>
            </a:r>
            <a:r>
              <a:rPr lang="en-US" sz="2600" b="0" i="0" u="none" strike="noStrike" cap="none" dirty="0">
                <a:solidFill>
                  <a:srgbClr val="FFFFFF"/>
                </a:solidFill>
                <a:latin typeface="Century Gothic"/>
                <a:ea typeface="Century Gothic"/>
                <a:cs typeface="Century Gothic"/>
                <a:sym typeface="Century Gothic"/>
              </a:rPr>
              <a:t> Linux Foundation </a:t>
            </a:r>
            <a:r>
              <a:rPr lang="zh-CN" altLang="en-US" sz="2600" b="0" i="0" u="none" strike="noStrike" cap="none" dirty="0">
                <a:solidFill>
                  <a:srgbClr val="FFFFFF"/>
                </a:solidFill>
                <a:latin typeface="Century Gothic"/>
                <a:ea typeface="Century Gothic"/>
                <a:cs typeface="Century Gothic"/>
                <a:sym typeface="Century Gothic"/>
              </a:rPr>
              <a:t>远远大于</a:t>
            </a:r>
            <a:r>
              <a:rPr lang="en-US" sz="2600" b="0" i="0" u="none" strike="noStrike" cap="none" dirty="0">
                <a:solidFill>
                  <a:srgbClr val="FFFFFF"/>
                </a:solidFill>
                <a:latin typeface="Century Gothic"/>
                <a:ea typeface="Century Gothic"/>
                <a:cs typeface="Century Gothic"/>
                <a:sym typeface="Century Gothic"/>
              </a:rPr>
              <a:t>Linux</a:t>
            </a: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a:solidFill>
                  <a:srgbClr val="595959"/>
                </a:solidFill>
                <a:latin typeface="Century Gothic"/>
                <a:ea typeface="Century Gothic"/>
                <a:cs typeface="Century Gothic"/>
                <a:sym typeface="Century Gothic"/>
              </a:rPr>
              <a:t>.</a:t>
            </a: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a:solidFill>
                  <a:srgbClr val="595959"/>
                </a:solidFill>
                <a:latin typeface="Century Gothic"/>
                <a:ea typeface="Century Gothic"/>
                <a:cs typeface="Century Gothic"/>
                <a:sym typeface="Century Gothic"/>
              </a:rPr>
              <a:t>. </a:t>
            </a: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a:solidFill>
                  <a:srgbClr val="595959"/>
                </a:solidFill>
                <a:latin typeface="Century Gothic"/>
                <a:ea typeface="Century Gothic"/>
                <a:cs typeface="Century Gothic"/>
                <a:sym typeface="Century Gothic"/>
              </a:rPr>
              <a:t>.</a:t>
            </a: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a:solidFill>
                  <a:srgbClr val="595959"/>
                </a:solidFill>
                <a:latin typeface="Century Gothic"/>
                <a:ea typeface="Century Gothic"/>
                <a:cs typeface="Century Gothic"/>
                <a:sym typeface="Century Gothic"/>
              </a:rPr>
              <a:t>.</a:t>
            </a: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a:solidFill>
                  <a:srgbClr val="0099EE"/>
                </a:solidFill>
                <a:latin typeface="Century Gothic"/>
                <a:ea typeface="Century Gothic"/>
                <a:cs typeface="Century Gothic"/>
                <a:sym typeface="Century Gothic"/>
              </a:rPr>
              <a:t>我们定期增加项目，最新的项目列表，请登陆</a:t>
            </a:r>
            <a:r>
              <a:rPr lang="en-US" sz="1050" dirty="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a:solidFill>
                  <a:srgbClr val="595959"/>
                </a:solidFill>
                <a:latin typeface="Century Gothic"/>
                <a:ea typeface="Century Gothic"/>
                <a:cs typeface="Century Gothic"/>
                <a:sym typeface="Century Gothic"/>
              </a:rPr>
              <a:t>.</a:t>
            </a: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30</a:t>
            </a:fld>
            <a:endParaRPr lang="en-US"/>
          </a:p>
        </p:txBody>
      </p:sp>
    </p:spTree>
    <p:extLst>
      <p:ext uri="{BB962C8B-B14F-4D97-AF65-F5344CB8AC3E}">
        <p14:creationId xmlns:p14="http://schemas.microsoft.com/office/powerpoint/2010/main" val="1330231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31</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a:t>云計算演变歷史</a:t>
            </a:r>
          </a:p>
        </p:txBody>
      </p:sp>
    </p:spTree>
    <p:extLst>
      <p:ext uri="{BB962C8B-B14F-4D97-AF65-F5344CB8AC3E}">
        <p14:creationId xmlns:p14="http://schemas.microsoft.com/office/powerpoint/2010/main" val="2236806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a:solidFill>
                  <a:srgbClr val="FFFFFF"/>
                </a:solidFill>
                <a:latin typeface="Century Gothic"/>
                <a:ea typeface="Century Gothic"/>
                <a:cs typeface="Century Gothic"/>
                <a:sym typeface="Century Gothic"/>
              </a:rPr>
              <a:t>: 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你的应用的基石是物理服务器</a:t>
            </a: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32</a:t>
            </a:fld>
            <a:endParaRPr lang="en-US"/>
          </a:p>
        </p:txBody>
      </p:sp>
    </p:spTree>
    <p:extLst>
      <p:ext uri="{BB962C8B-B14F-4D97-AF65-F5344CB8AC3E}">
        <p14:creationId xmlns:p14="http://schemas.microsoft.com/office/powerpoint/2010/main" val="1899562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a:solidFill>
                  <a:srgbClr val="FFFFFF"/>
                </a:solidFill>
                <a:latin typeface="Century Gothic"/>
                <a:ea typeface="Century Gothic"/>
                <a:cs typeface="Century Gothic"/>
                <a:sym typeface="Century Gothic"/>
              </a:rPr>
              <a:t>: 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66152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a:solidFill>
                  <a:srgbClr val="FFFFFF"/>
                </a:solidFill>
                <a:latin typeface="Century Gothic"/>
                <a:ea typeface="Century Gothic"/>
                <a:cs typeface="Century Gothic"/>
                <a:sym typeface="Century Gothic"/>
              </a:rPr>
              <a:t>IaaS: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34</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a:solidFill>
                  <a:srgbClr val="FFFFFF"/>
                </a:solidFill>
                <a:latin typeface="Century Gothic"/>
                <a:ea typeface="Century Gothic"/>
                <a:cs typeface="Century Gothic"/>
                <a:sym typeface="Century Gothic"/>
              </a:rPr>
              <a:t>PaaS: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a:latin typeface="Century Gothic" charset="0"/>
                <a:ea typeface="Century Gothic" charset="0"/>
                <a:sym typeface="Century Gothic" charset="0"/>
              </a:rPr>
              <a:t>2009，Heroku的发布使“平台即服务”流行起来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35</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36</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37</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a:solidFill>
                  <a:srgbClr val="595959"/>
                </a:solidFill>
                <a:latin typeface="Century Gothic"/>
                <a:ea typeface="Century Gothic"/>
                <a:cs typeface="Century Gothic"/>
                <a:sym typeface="Century Gothic"/>
              </a:rPr>
              <a:t>建立模块是花园容器，能够承载</a:t>
            </a:r>
            <a:r>
              <a:rPr lang="en-US" sz="1480" b="0" i="0" u="none" strike="noStrike" cap="none" dirty="0" err="1">
                <a:solidFill>
                  <a:srgbClr val="595959"/>
                </a:solidFill>
                <a:latin typeface="Century Gothic"/>
                <a:ea typeface="Century Gothic"/>
                <a:cs typeface="Century Gothic"/>
                <a:sym typeface="Century Gothic"/>
              </a:rPr>
              <a:t>Heroku</a:t>
            </a:r>
            <a:r>
              <a:rPr lang="en-US" sz="1480" b="0" i="0" u="none" strike="noStrike" cap="none" dirty="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a:t>，甚至非</a:t>
            </a:r>
            <a:r>
              <a:rPr lang="en-US" sz="1480" b="0" i="0" u="none" strike="noStrike" cap="none" dirty="0">
                <a:solidFill>
                  <a:srgbClr val="595959"/>
                </a:solidFill>
                <a:latin typeface="Century Gothic"/>
                <a:ea typeface="Century Gothic"/>
                <a:cs typeface="Century Gothic"/>
                <a:sym typeface="Century Gothic"/>
              </a:rPr>
              <a:t> 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37</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a:solidFill>
                  <a:srgbClr val="FFFFFF"/>
                </a:solidFill>
                <a:latin typeface="Century Gothic"/>
                <a:ea typeface="Century Gothic"/>
                <a:cs typeface="Century Gothic"/>
                <a:sym typeface="Century Gothic"/>
              </a:rPr>
              <a:t>容器</a:t>
            </a:r>
            <a:r>
              <a:rPr lang="en-US" b="0" i="0" u="none" strike="noStrike" cap="none" dirty="0">
                <a:solidFill>
                  <a:srgbClr val="FFFFFF"/>
                </a:solidFill>
                <a:latin typeface="Century Gothic"/>
                <a:ea typeface="Century Gothic"/>
                <a:cs typeface="Century Gothic"/>
                <a:sym typeface="Century Gothic"/>
              </a:rPr>
              <a:t>: 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38</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System和cgroups结合起来，创建了世界各地数百万开发人员采用的容器化标准</a:t>
            </a: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a:solidFill>
                  <a:srgbClr val="FFFFFF"/>
                </a:solidFill>
                <a:latin typeface="Century Gothic"/>
                <a:ea typeface="Century Gothic"/>
                <a:cs typeface="Century Gothic"/>
                <a:sym typeface="Century Gothic"/>
              </a:rPr>
              <a:t>云原生</a:t>
            </a:r>
            <a:r>
              <a:rPr lang="en-US" b="0" i="0" u="none" strike="noStrike" cap="none" dirty="0">
                <a:solidFill>
                  <a:srgbClr val="FFFFFF"/>
                </a:solidFill>
                <a:latin typeface="Century Gothic"/>
                <a:ea typeface="Century Gothic"/>
                <a:cs typeface="Century Gothic"/>
                <a:sym typeface="Century Gothic"/>
              </a:rPr>
              <a:t>: 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39</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云原生计算通过开源软件统筹来实现：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a:t>原生云计算使用开源软件完成以下任务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40</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spTree>
    <p:extLst>
      <p:ext uri="{BB962C8B-B14F-4D97-AF65-F5344CB8AC3E}">
        <p14:creationId xmlns:p14="http://schemas.microsoft.com/office/powerpoint/2010/main" val="858324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41</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OpenShift、华为CCE、Deis(微软并购)，还有Apprenda，都是建立在原生云平台上的“平台即服务”例子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spTree>
    <p:extLst>
      <p:ext uri="{BB962C8B-B14F-4D97-AF65-F5344CB8AC3E}">
        <p14:creationId xmlns:p14="http://schemas.microsoft.com/office/powerpoint/2010/main" val="1726672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Native 的</a:t>
            </a:r>
            <a:r>
              <a:rPr lang="en-US" sz="2775" dirty="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42</a:t>
            </a:fld>
            <a:endParaRPr lang="en-US"/>
          </a:p>
        </p:txBody>
      </p:sp>
    </p:spTree>
    <p:extLst>
      <p:ext uri="{BB962C8B-B14F-4D97-AF65-F5344CB8AC3E}">
        <p14:creationId xmlns:p14="http://schemas.microsoft.com/office/powerpoint/2010/main" val="96766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a:solidFill>
                  <a:schemeClr val="dk1"/>
                </a:solidFill>
              </a:rPr>
              <a:t>开源的软件栈</a:t>
            </a:r>
            <a:r>
              <a:rPr lang="en-US" altLang="zh-CN" sz="2600" dirty="0">
                <a:solidFill>
                  <a:schemeClr val="dk1"/>
                </a:solidFill>
              </a:rPr>
              <a:t>(software stack)</a:t>
            </a:r>
            <a:r>
              <a:rPr lang="zh-CN" altLang="en-US" sz="2600" dirty="0">
                <a:solidFill>
                  <a:schemeClr val="dk1"/>
                </a:solidFill>
              </a:rPr>
              <a:t>使得各种应用都可以部署在任何公共或私有云（或组合云）上</a:t>
            </a:r>
            <a:r>
              <a:rPr lang="en-US" altLang="zh-CN" sz="2600" dirty="0">
                <a:solidFill>
                  <a:schemeClr val="dk1"/>
                </a:solidFill>
              </a:rPr>
              <a:t>..</a:t>
            </a:r>
            <a:r>
              <a:rPr lang="zh-CN" altLang="en-US" sz="2600" dirty="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43</a:t>
            </a:fld>
            <a:endParaRPr lang="en-US"/>
          </a:p>
        </p:txBody>
      </p:sp>
    </p:spTree>
    <p:extLst>
      <p:ext uri="{BB962C8B-B14F-4D97-AF65-F5344CB8AC3E}">
        <p14:creationId xmlns:p14="http://schemas.microsoft.com/office/powerpoint/2010/main" val="2068330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无限的可扩展性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a:solidFill>
                  <a:schemeClr val="dk1"/>
                </a:solidFill>
              </a:rPr>
              <a:t>优化的现代分布式系统环境能够从单个</a:t>
            </a:r>
            <a:r>
              <a:rPr lang="en-US" altLang="zh-CN" dirty="0">
                <a:solidFill>
                  <a:schemeClr val="dk1"/>
                </a:solidFill>
              </a:rPr>
              <a:t>PC</a:t>
            </a:r>
            <a:r>
              <a:rPr lang="zh-CN" altLang="en-US" dirty="0">
                <a:solidFill>
                  <a:schemeClr val="dk1"/>
                </a:solidFill>
              </a:rPr>
              <a:t>机的几个节点扩展到成千上万的自愈多租户节点 </a:t>
            </a:r>
            <a:endParaRPr lang="en-US" sz="2400" b="0" i="0" u="none" strike="noStrike" cap="none" dirty="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44</a:t>
            </a:fld>
            <a:endParaRPr lang="en-US"/>
          </a:p>
        </p:txBody>
      </p:sp>
    </p:spTree>
    <p:extLst>
      <p:ext uri="{BB962C8B-B14F-4D97-AF65-F5344CB8AC3E}">
        <p14:creationId xmlns:p14="http://schemas.microsoft.com/office/powerpoint/2010/main" val="306396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a:solidFill>
                  <a:srgbClr val="000000"/>
                </a:solidFill>
              </a:rPr>
              <a:t>通</a:t>
            </a:r>
            <a:r>
              <a:rPr lang="zh-CN" altLang="en-US" sz="2600" dirty="0">
                <a:solidFill>
                  <a:srgbClr val="000000"/>
                </a:solidFill>
              </a:rPr>
              <a:t>过把应用分成不同的微服务和精準的相互关系</a:t>
            </a:r>
            <a:r>
              <a:rPr lang="en-US" altLang="zh-CN" sz="2600" dirty="0">
                <a:solidFill>
                  <a:srgbClr val="000000"/>
                </a:solidFill>
              </a:rPr>
              <a:t>, </a:t>
            </a:r>
            <a:r>
              <a:rPr lang="zh-CN" altLang="en-US" sz="2600" dirty="0">
                <a:solidFill>
                  <a:srgbClr val="000000"/>
                </a:solidFill>
              </a:rPr>
              <a:t>灵活性和可维护性显</a:t>
            </a:r>
            <a:r>
              <a:rPr lang="en-US" altLang="en-US" sz="2600" dirty="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45</a:t>
            </a:fld>
            <a:endParaRPr lang="en-US"/>
          </a:p>
        </p:txBody>
      </p:sp>
    </p:spTree>
    <p:extLst>
      <p:ext uri="{BB962C8B-B14F-4D97-AF65-F5344CB8AC3E}">
        <p14:creationId xmlns:p14="http://schemas.microsoft.com/office/powerpoint/2010/main" val="849032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a:solidFill>
                  <a:srgbClr val="000000"/>
                </a:solidFill>
              </a:rPr>
              <a:t>增强了针对个别容器、机器、甚至数据中心</a:t>
            </a:r>
            <a:endParaRPr lang="en-US" altLang="zh-CN" sz="2600" dirty="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a:solidFill>
                  <a:srgbClr val="000000"/>
                </a:solidFill>
              </a:rPr>
              <a:t>不同层次的</a:t>
            </a:r>
            <a:r>
              <a:rPr lang="zh-CN" altLang="en-US" sz="2600" b="0" i="0" u="none" strike="noStrike" cap="none" dirty="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a:solidFill>
                  <a:srgbClr val="000000"/>
                </a:solidFill>
              </a:rPr>
              <a:t>这大幅降低了维护和运营的相关费用。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308761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48</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a:t>請联系我 Dan 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a:solidFill>
                  <a:srgbClr val="446CA9"/>
                </a:solidFill>
                <a:latin typeface="Century Gothic"/>
                <a:ea typeface="Century Gothic"/>
                <a:cs typeface="Century Gothic"/>
                <a:sym typeface="Century Gothic"/>
              </a:rPr>
              <a:t>本演示文稿可以在以下链接下载</a:t>
            </a:r>
            <a:r>
              <a:rPr lang="en-US" altLang="zh-CN" dirty="0">
                <a:solidFill>
                  <a:srgbClr val="446CA9"/>
                </a:solidFill>
                <a:latin typeface="Century Gothic"/>
                <a:ea typeface="Century Gothic"/>
                <a:cs typeface="Century Gothic"/>
                <a:sym typeface="Century Gothic"/>
              </a:rPr>
              <a:t>:</a:t>
            </a: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为什么要把项目放到</a:t>
            </a:r>
            <a:r>
              <a:rPr lang="en-US" altLang="zh-CN" sz="2775" b="0" i="0" u="none" strike="noStrike" cap="none" dirty="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为什么要把项目放到</a:t>
            </a:r>
            <a:r>
              <a:rPr lang="en-US" altLang="zh-CN" sz="2600" b="0" i="0" u="none" strike="noStrike" cap="none" dirty="0">
                <a:solidFill>
                  <a:srgbClr val="FFFFFF"/>
                </a:solidFill>
                <a:latin typeface="Century Gothic"/>
                <a:ea typeface="Century Gothic"/>
                <a:cs typeface="Century Gothic"/>
                <a:sym typeface="Century Gothic"/>
              </a:rPr>
              <a:t>CNCF</a:t>
            </a:r>
            <a:r>
              <a:rPr lang="zh-CN" altLang="en-US" sz="2600" b="0" i="0" u="none" strike="noStrike" cap="none" dirty="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a:solidFill>
                  <a:srgbClr val="595959"/>
                </a:solidFill>
                <a:latin typeface="Century Gothic"/>
                <a:ea typeface="Century Gothic"/>
                <a:cs typeface="Century Gothic"/>
                <a:sym typeface="Century Gothic"/>
              </a:rPr>
              <a:t>CNCF</a:t>
            </a:r>
            <a:r>
              <a:rPr lang="zh-CN" altLang="en-US" sz="1800" b="0" i="0" u="none" strike="noStrike" cap="none" dirty="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维护项目执行者的利益</a:t>
            </a:r>
            <a:r>
              <a:rPr lang="en-US" sz="1800" b="0" i="0" u="none" strike="noStrike" cap="none" dirty="0">
                <a:solidFill>
                  <a:srgbClr val="595959"/>
                </a:solidFill>
                <a:latin typeface="Century Gothic"/>
                <a:ea typeface="Century Gothic"/>
                <a:cs typeface="Century Gothic"/>
                <a:sym typeface="Century Gothic"/>
              </a:rPr>
              <a:t>; </a:t>
            </a:r>
            <a:endParaRPr lang="zh-CN" alt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专业团队举办世界级活动</a:t>
            </a:r>
            <a:r>
              <a:rPr lang="en-US" sz="1800" b="0" i="0" u="none" strike="noStrike" cap="none" dirty="0">
                <a:solidFill>
                  <a:srgbClr val="595959"/>
                </a:solidFill>
                <a:latin typeface="Century Gothic"/>
                <a:ea typeface="Century Gothic"/>
                <a:cs typeface="Century Gothic"/>
                <a:sym typeface="Century Gothic"/>
              </a:rPr>
              <a:t>, </a:t>
            </a:r>
            <a:r>
              <a:rPr lang="zh-CN" altLang="en-US" sz="1800" b="0" i="0" u="none" strike="noStrike" cap="none" dirty="0">
                <a:solidFill>
                  <a:srgbClr val="595959"/>
                </a:solidFill>
                <a:latin typeface="Century Gothic"/>
                <a:ea typeface="Century Gothic"/>
                <a:cs typeface="Century Gothic"/>
                <a:sym typeface="Century Gothic"/>
              </a:rPr>
              <a:t>详见全球</a:t>
            </a:r>
            <a:r>
              <a:rPr lang="en-US" sz="1800" b="0" i="0" u="none" strike="noStrike" cap="none" dirty="0">
                <a:solidFill>
                  <a:srgbClr val="595959"/>
                </a:solidFill>
                <a:latin typeface="Century Gothic"/>
                <a:ea typeface="Century Gothic"/>
                <a:cs typeface="Century Gothic"/>
                <a:sym typeface="Century Gothic"/>
              </a:rPr>
              <a:t>CloudNativeCon/KubeCon</a:t>
            </a:r>
            <a:r>
              <a:rPr lang="zh-CN" altLang="en-US" sz="1800" b="0" i="0" u="none" strike="noStrike" cap="none" dirty="0">
                <a:solidFill>
                  <a:srgbClr val="595959"/>
                </a:solidFill>
                <a:latin typeface="Century Gothic"/>
                <a:ea typeface="Century Gothic"/>
                <a:cs typeface="Century Gothic"/>
                <a:sym typeface="Century Gothic"/>
              </a:rPr>
              <a:t>大会</a:t>
            </a:r>
            <a:r>
              <a:rPr lang="en-US" sz="1800" b="0" i="0" u="none" strike="noStrike" cap="none" dirty="0">
                <a:solidFill>
                  <a:srgbClr val="595959"/>
                </a:solidFill>
                <a:latin typeface="Century Gothic"/>
                <a:ea typeface="Century Gothic"/>
                <a:cs typeface="Century Gothic"/>
                <a:sym typeface="Century Gothic"/>
              </a:rPr>
              <a:t>, </a:t>
            </a:r>
            <a:r>
              <a:rPr lang="zh-CN" altLang="en-US" sz="1800" b="0" i="0" u="none" strike="noStrike" cap="none" dirty="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全球聚会</a:t>
            </a:r>
            <a:r>
              <a:rPr lang="en-US" sz="1800" b="0" i="0" u="sng" strike="noStrike" cap="none" dirty="0">
                <a:solidFill>
                  <a:schemeClr val="hlink"/>
                </a:solidFill>
                <a:latin typeface="Century Gothic"/>
                <a:ea typeface="Century Gothic"/>
                <a:cs typeface="Century Gothic"/>
                <a:sym typeface="Century Gothic"/>
                <a:hlinkClick r:id="rId3"/>
              </a:rPr>
              <a:t>meetup</a:t>
            </a:r>
            <a:r>
              <a:rPr lang="zh-CN" altLang="en-US" sz="1800" b="0" i="0" u="none" strike="noStrike" cap="none" dirty="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为</a:t>
            </a:r>
            <a:r>
              <a:rPr lang="en-US" altLang="zh-CN" sz="1800" dirty="0">
                <a:solidFill>
                  <a:srgbClr val="595959"/>
                </a:solidFill>
                <a:latin typeface="Century Gothic"/>
                <a:ea typeface="Century Gothic"/>
                <a:cs typeface="Century Gothic"/>
                <a:sym typeface="Century Gothic"/>
              </a:rPr>
              <a:t>CI</a:t>
            </a:r>
            <a:r>
              <a:rPr lang="zh-CN" altLang="en-US" sz="1800" dirty="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7</a:t>
            </a:fld>
            <a:endParaRPr lang="en-US"/>
          </a:p>
        </p:txBody>
      </p:sp>
      <p:pic>
        <p:nvPicPr>
          <p:cNvPr id="368" name="Shape 368"/>
          <p:cNvPicPr preferRelativeResize="0"/>
          <p:nvPr/>
        </p:nvPicPr>
        <p:blipFill>
          <a:blip r:embed="rId3">
            <a:alphaModFix/>
          </a:blip>
          <a:stretch>
            <a:fillRect/>
          </a:stretch>
        </p:blipFill>
        <p:spPr>
          <a:xfrm>
            <a:off x="0" y="0"/>
            <a:ext cx="9144000" cy="5143513"/>
          </a:xfrm>
          <a:prstGeom prst="rect">
            <a:avLst/>
          </a:prstGeom>
          <a:noFill/>
          <a:ln>
            <a:noFill/>
          </a:ln>
        </p:spPr>
      </p:pic>
    </p:spTree>
    <p:extLst>
      <p:ext uri="{BB962C8B-B14F-4D97-AF65-F5344CB8AC3E}">
        <p14:creationId xmlns:p14="http://schemas.microsoft.com/office/powerpoint/2010/main" val="138135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8</a:t>
            </a:fld>
            <a:endParaRPr lang="en-US"/>
          </a:p>
        </p:txBody>
      </p:sp>
      <p:sp>
        <p:nvSpPr>
          <p:cNvPr id="374" name="Shape 374"/>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a:r>
              <a:rPr lang="en-US" dirty="0"/>
              <a:t>Kubernetes</a:t>
            </a:r>
            <a:r>
              <a:rPr lang="zh-CN" altLang="en-US" dirty="0"/>
              <a:t>在谷歌上搜索量增长情况</a:t>
            </a:r>
            <a:endParaRPr lang="en-US" dirty="0"/>
          </a:p>
        </p:txBody>
      </p:sp>
      <p:pic>
        <p:nvPicPr>
          <p:cNvPr id="375" name="Shape 375" title="Chart"/>
          <p:cNvPicPr preferRelativeResize="0"/>
          <p:nvPr/>
        </p:nvPicPr>
        <p:blipFill rotWithShape="1">
          <a:blip r:embed="rId3">
            <a:alphaModFix/>
          </a:blip>
          <a:srcRect l="7201"/>
          <a:stretch/>
        </p:blipFill>
        <p:spPr>
          <a:xfrm>
            <a:off x="933400" y="1045425"/>
            <a:ext cx="7421422" cy="3704425"/>
          </a:xfrm>
          <a:prstGeom prst="rect">
            <a:avLst/>
          </a:prstGeom>
          <a:noFill/>
          <a:ln>
            <a:noFill/>
          </a:ln>
        </p:spPr>
      </p:pic>
    </p:spTree>
    <p:extLst>
      <p:ext uri="{BB962C8B-B14F-4D97-AF65-F5344CB8AC3E}">
        <p14:creationId xmlns:p14="http://schemas.microsoft.com/office/powerpoint/2010/main" val="171433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9</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Theme</Template>
  <TotalTime>1</TotalTime>
  <Words>2554</Words>
  <Application>Microsoft Macintosh PowerPoint</Application>
  <PresentationFormat>On-screen Show (16:9)</PresentationFormat>
  <Paragraphs>442</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宋体</vt:lpstr>
      <vt:lpstr>Arial</vt:lpstr>
      <vt:lpstr>Calibri</vt:lpstr>
      <vt:lpstr>Century Gothic</vt:lpstr>
      <vt:lpstr>Courier</vt:lpstr>
      <vt:lpstr>Helvetica Neue</vt:lpstr>
      <vt:lpstr>Wingdings</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PowerPoint Presentation</vt:lpstr>
      <vt:lpstr>Kubernetes在谷歌上搜索量增长情况</vt:lpstr>
      <vt:lpstr>30 个发展速最快的开源项目</vt:lpstr>
      <vt:lpstr>CNCF 组织架构</vt:lpstr>
      <vt:lpstr>欢迎加入CNCF</vt:lpstr>
      <vt:lpstr>170+多家会员单位，数量不断增长</vt:lpstr>
      <vt:lpstr>170+多家会员单位，数量不断增加(白银会员)</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CNCF慕课与在线培训</vt:lpstr>
      <vt:lpstr>Kubernetes 认证管理员 (CKA)</vt:lpstr>
      <vt:lpstr>Kubernetes 管理服务提供商</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Donald Liu</dc:creator>
  <cp:lastModifiedBy>Donald Liu</cp:lastModifiedBy>
  <cp:revision>1</cp:revision>
  <dcterms:created xsi:type="dcterms:W3CDTF">2018-02-27T03:59:31Z</dcterms:created>
  <dcterms:modified xsi:type="dcterms:W3CDTF">2018-02-27T04:21:43Z</dcterms:modified>
</cp:coreProperties>
</file>